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ink/ink1.xml" ContentType="application/inkml+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851" r:id="rId4"/>
  </p:sldMasterIdLst>
  <p:notesMasterIdLst>
    <p:notesMasterId r:id="rId23"/>
  </p:notesMasterIdLst>
  <p:sldIdLst>
    <p:sldId id="256" r:id="rId5"/>
    <p:sldId id="270" r:id="rId6"/>
    <p:sldId id="271" r:id="rId7"/>
    <p:sldId id="259" r:id="rId8"/>
    <p:sldId id="267" r:id="rId9"/>
    <p:sldId id="274" r:id="rId10"/>
    <p:sldId id="269" r:id="rId11"/>
    <p:sldId id="268" r:id="rId12"/>
    <p:sldId id="273" r:id="rId13"/>
    <p:sldId id="258" r:id="rId14"/>
    <p:sldId id="260" r:id="rId15"/>
    <p:sldId id="261" r:id="rId16"/>
    <p:sldId id="262" r:id="rId17"/>
    <p:sldId id="263" r:id="rId18"/>
    <p:sldId id="264" r:id="rId19"/>
    <p:sldId id="266" r:id="rId20"/>
    <p:sldId id="272" r:id="rId21"/>
    <p:sldId id="265"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218"/>
    <p:restoredTop sz="94720"/>
  </p:normalViewPr>
  <p:slideViewPr>
    <p:cSldViewPr snapToGrid="0" snapToObjects="1">
      <p:cViewPr varScale="1">
        <p:scale>
          <a:sx n="102" d="100"/>
          <a:sy n="102" d="100"/>
        </p:scale>
        <p:origin x="296" y="1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10-22T21:03:49.710"/>
    </inkml:context>
    <inkml:brush xml:id="br0">
      <inkml:brushProperty name="width" value="0.08571" units="cm"/>
      <inkml:brushProperty name="height" value="0.08571" units="cm"/>
    </inkml:brush>
  </inkml:definitions>
  <inkml:trace contextRef="#ctx0" brushRef="#br0">382 920 8027,'-34'80'0,"-1"0"0,11-17 0,4-5 0,-3 25 0,9-18 0,-5 6 0,-1 9 0,-2 11 0,1 5 0,3-4 0,2-11 0,3-5 0,4-18 0,0-5 0,3-7 0,3-11 0,2-9 0,1-10 0,0-4 0,-4-22 0,-1-6 0,3-23 0,2 5 0,2-8 0,-2 5 0,0-19 0,0-9 0,0-14 0,0-8 0,0-8 0,0-4 0,-1 47 0,1 0 0,-2-1 0,1 1 0,0-3 0,1 0 0,-2 1 0,0 0 0,0-2 0,-1 0 0,0-1 0,0 0 0,1 4 0,-1 2 0,-3-45 0,3 44 0,1 0 0,-5-28 0,0-8 0,4 26 0,-1 2 0,1 4 0,2 10 0,-2 11 0,2 6 0,1 12 0,0 1 0,0 5 0,4-2 0,13-10 0,8-6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FD1BA55-F7D2-B247-991A-91F05D58D6B5}" type="datetimeFigureOut">
              <a:rPr lang="en-US" smtClean="0"/>
              <a:t>9/30/25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C6BAE2-474B-4E41-A7E1-BF8F6950ABBC}" type="slidenum">
              <a:rPr lang="en-US" smtClean="0"/>
              <a:t>‹#›</a:t>
            </a:fld>
            <a:endParaRPr lang="en-US"/>
          </a:p>
        </p:txBody>
      </p:sp>
    </p:spTree>
    <p:extLst>
      <p:ext uri="{BB962C8B-B14F-4D97-AF65-F5344CB8AC3E}">
        <p14:creationId xmlns:p14="http://schemas.microsoft.com/office/powerpoint/2010/main" val="31382042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AC6BAE2-474B-4E41-A7E1-BF8F6950ABBC}" type="slidenum">
              <a:rPr lang="en-US" smtClean="0"/>
              <a:t>18</a:t>
            </a:fld>
            <a:endParaRPr lang="en-US"/>
          </a:p>
        </p:txBody>
      </p:sp>
    </p:spTree>
    <p:extLst>
      <p:ext uri="{BB962C8B-B14F-4D97-AF65-F5344CB8AC3E}">
        <p14:creationId xmlns:p14="http://schemas.microsoft.com/office/powerpoint/2010/main" val="29269427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9E3965E-AC41-4711-9D10-E25ABB132D86}"/>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90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645152"/>
            <a:ext cx="10058400" cy="1143000"/>
          </a:xfrm>
        </p:spPr>
        <p:txBody>
          <a:bodyPr lIns="91440" rIns="91440">
            <a:normAutofit/>
          </a:bodyPr>
          <a:lstStyle>
            <a:lvl1pPr marL="0" indent="0" algn="l">
              <a:buNone/>
              <a:defRPr sz="2400" cap="all" spc="200" baseline="0">
                <a:solidFill>
                  <a:schemeClr val="tx1"/>
                </a:solidFill>
                <a:latin typeface="+mn-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cxnSp>
        <p:nvCxnSpPr>
          <p:cNvPr id="9" name="Straight Connector 8">
            <a:extLst>
              <a:ext uri="{FF2B5EF4-FFF2-40B4-BE49-F238E27FC236}">
                <a16:creationId xmlns:a16="http://schemas.microsoft.com/office/drawing/2014/main" id="{1F5DC8C3-BA5F-4EED-BB9A-A14272BD82A1}"/>
              </a:ext>
            </a:extLst>
          </p:cNvPr>
          <p:cNvCxnSpPr/>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a16="http://schemas.microsoft.com/office/drawing/2014/main" id="{9925CCF1-92C0-4AF3-BFAF-4921631915AB}"/>
              </a:ext>
            </a:extLst>
          </p:cNvPr>
          <p:cNvSpPr>
            <a:spLocks noGrp="1"/>
          </p:cNvSpPr>
          <p:nvPr>
            <p:ph type="dt" sz="half" idx="10"/>
          </p:nvPr>
        </p:nvSpPr>
        <p:spPr/>
        <p:txBody>
          <a:bodyPr/>
          <a:lstStyle/>
          <a:p>
            <a:fld id="{9184DA70-C731-4C70-880D-CCD4705E623C}" type="datetime1">
              <a:rPr lang="en-US" smtClean="0"/>
              <a:t>9/30/25</a:t>
            </a:fld>
            <a:endParaRPr lang="en-US" dirty="0"/>
          </a:p>
        </p:txBody>
      </p:sp>
      <p:sp>
        <p:nvSpPr>
          <p:cNvPr id="5" name="Footer Placeholder 4">
            <a:extLst>
              <a:ext uri="{FF2B5EF4-FFF2-40B4-BE49-F238E27FC236}">
                <a16:creationId xmlns:a16="http://schemas.microsoft.com/office/drawing/2014/main" id="{051A78A9-3DFF-4937-A9F2-5D8CF495F36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FAEB271-5CC0-4759-BC6E-8BE53AB227C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0724613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354D8B55-9EA8-4B81-8E84-9B93B0A27559}"/>
              </a:ext>
            </a:extLst>
          </p:cNvPr>
          <p:cNvSpPr>
            <a:spLocks noGrp="1"/>
          </p:cNvSpPr>
          <p:nvPr>
            <p:ph type="dt" sz="half" idx="10"/>
          </p:nvPr>
        </p:nvSpPr>
        <p:spPr/>
        <p:txBody>
          <a:bodyPr/>
          <a:lstStyle/>
          <a:p>
            <a:fld id="{4BE1D723-8F53-4F53-90B0-1982A396982E}" type="datetime1">
              <a:rPr lang="en-US" smtClean="0"/>
              <a:t>9/30/25</a:t>
            </a:fld>
            <a:endParaRPr lang="en-US" dirty="0"/>
          </a:p>
        </p:txBody>
      </p:sp>
      <p:sp>
        <p:nvSpPr>
          <p:cNvPr id="8" name="Footer Placeholder 7">
            <a:extLst>
              <a:ext uri="{FF2B5EF4-FFF2-40B4-BE49-F238E27FC236}">
                <a16:creationId xmlns:a16="http://schemas.microsoft.com/office/drawing/2014/main" id="{062CA021-2578-47CB-822C-BDDFF7223B28}"/>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C4AAB51D-4141-4682-9375-DAFD5FB9DD1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4946434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585C21A-8B93-4657-B5DF-7EAEAD3BE127}"/>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90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663440"/>
            <a:ext cx="10058400" cy="1143000"/>
          </a:xfrm>
        </p:spPr>
        <p:txBody>
          <a:bodyPr lIns="91440" rIns="91440" anchor="t" anchorCtr="0">
            <a:normAutofit/>
          </a:bodyPr>
          <a:lstStyle>
            <a:lvl1pPr marL="0" indent="0">
              <a:buNone/>
              <a:defRPr sz="2400" cap="all" spc="200" baseline="0">
                <a:solidFill>
                  <a:schemeClr val="tx1"/>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cxnSp>
        <p:nvCxnSpPr>
          <p:cNvPr id="9" name="Straight Connector 8">
            <a:extLst>
              <a:ext uri="{FF2B5EF4-FFF2-40B4-BE49-F238E27FC236}">
                <a16:creationId xmlns:a16="http://schemas.microsoft.com/office/drawing/2014/main" id="{459DE2C1-4C52-40A3-8959-27B2C1BEBFF6}"/>
              </a:ext>
            </a:extLst>
          </p:cNvPr>
          <p:cNvCxnSpPr/>
          <p:nvPr/>
        </p:nvCxnSpPr>
        <p:spPr>
          <a:xfrm>
            <a:off x="1207658" y="4485132"/>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 name="Date Placeholder 6">
            <a:extLst>
              <a:ext uri="{FF2B5EF4-FFF2-40B4-BE49-F238E27FC236}">
                <a16:creationId xmlns:a16="http://schemas.microsoft.com/office/drawing/2014/main" id="{AAF2E137-EC28-48F8-9198-1F02539029B6}"/>
              </a:ext>
            </a:extLst>
          </p:cNvPr>
          <p:cNvSpPr>
            <a:spLocks noGrp="1"/>
          </p:cNvSpPr>
          <p:nvPr>
            <p:ph type="dt" sz="half" idx="10"/>
          </p:nvPr>
        </p:nvSpPr>
        <p:spPr/>
        <p:txBody>
          <a:bodyPr/>
          <a:lstStyle/>
          <a:p>
            <a:fld id="{97669AF7-7BEB-44E4-9852-375E34362B5B}" type="datetime1">
              <a:rPr lang="en-US" smtClean="0"/>
              <a:t>9/30/25</a:t>
            </a:fld>
            <a:endParaRPr lang="en-US" dirty="0"/>
          </a:p>
        </p:txBody>
      </p:sp>
      <p:sp>
        <p:nvSpPr>
          <p:cNvPr id="8" name="Footer Placeholder 7">
            <a:extLst>
              <a:ext uri="{FF2B5EF4-FFF2-40B4-BE49-F238E27FC236}">
                <a16:creationId xmlns:a16="http://schemas.microsoft.com/office/drawing/2014/main" id="{189422CD-6F62-4DD6-89EF-07A60B42D219}"/>
              </a:ext>
            </a:extLst>
          </p:cNvPr>
          <p:cNvSpPr>
            <a:spLocks noGrp="1"/>
          </p:cNvSpPr>
          <p:nvPr>
            <p:ph type="ftr" sz="quarter" idx="11"/>
          </p:nvPr>
        </p:nvSpPr>
        <p:spPr/>
        <p:txBody>
          <a:bodyPr/>
          <a:lstStyle/>
          <a:p>
            <a:endParaRPr lang="en-US" dirty="0"/>
          </a:p>
        </p:txBody>
      </p:sp>
      <p:sp>
        <p:nvSpPr>
          <p:cNvPr id="11" name="Slide Number Placeholder 10">
            <a:extLst>
              <a:ext uri="{FF2B5EF4-FFF2-40B4-BE49-F238E27FC236}">
                <a16:creationId xmlns:a16="http://schemas.microsoft.com/office/drawing/2014/main" id="{69C6AFF8-42B4-4D05-969B-9F5FB335555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69215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80" y="2120900"/>
            <a:ext cx="4639736" cy="37481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15944" y="2120900"/>
            <a:ext cx="4639736" cy="37481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5782D47D-B0DC-4C40-BCC6-BBBA32584A38}"/>
              </a:ext>
            </a:extLst>
          </p:cNvPr>
          <p:cNvSpPr>
            <a:spLocks noGrp="1"/>
          </p:cNvSpPr>
          <p:nvPr>
            <p:ph type="dt" sz="half" idx="10"/>
          </p:nvPr>
        </p:nvSpPr>
        <p:spPr/>
        <p:txBody>
          <a:bodyPr/>
          <a:lstStyle/>
          <a:p>
            <a:fld id="{BAAAC38D-0552-4C82-B593-E6124DFADBE2}" type="datetime1">
              <a:rPr lang="en-US" smtClean="0"/>
              <a:t>9/30/25</a:t>
            </a:fld>
            <a:endParaRPr lang="en-US" dirty="0"/>
          </a:p>
        </p:txBody>
      </p:sp>
      <p:sp>
        <p:nvSpPr>
          <p:cNvPr id="9" name="Footer Placeholder 8">
            <a:extLst>
              <a:ext uri="{FF2B5EF4-FFF2-40B4-BE49-F238E27FC236}">
                <a16:creationId xmlns:a16="http://schemas.microsoft.com/office/drawing/2014/main" id="{4690D34E-7EBD-44B2-83CA-4C126A18D7EF}"/>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2AC511A1-9BBD-42DE-92FB-2AF44F8E97A9}"/>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9940331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958274"/>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15944"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515944" y="2958273"/>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8AF8A515-AA94-45D1-9223-5C2272618D85}"/>
              </a:ext>
            </a:extLst>
          </p:cNvPr>
          <p:cNvSpPr>
            <a:spLocks noGrp="1"/>
          </p:cNvSpPr>
          <p:nvPr>
            <p:ph type="dt" sz="half" idx="10"/>
          </p:nvPr>
        </p:nvSpPr>
        <p:spPr/>
        <p:txBody>
          <a:bodyPr/>
          <a:lstStyle/>
          <a:p>
            <a:fld id="{D9DF0F1C-5577-4ACB-BB62-DF8F3C494C7E}" type="datetime1">
              <a:rPr lang="en-US" smtClean="0"/>
              <a:t>9/30/25</a:t>
            </a:fld>
            <a:endParaRPr lang="en-US" dirty="0"/>
          </a:p>
        </p:txBody>
      </p:sp>
      <p:sp>
        <p:nvSpPr>
          <p:cNvPr id="11" name="Footer Placeholder 10">
            <a:extLst>
              <a:ext uri="{FF2B5EF4-FFF2-40B4-BE49-F238E27FC236}">
                <a16:creationId xmlns:a16="http://schemas.microsoft.com/office/drawing/2014/main" id="{D052F5BC-98E0-4D60-AD67-9547738B7DD4}"/>
              </a:ext>
            </a:extLst>
          </p:cNvPr>
          <p:cNvSpPr>
            <a:spLocks noGrp="1"/>
          </p:cNvSpPr>
          <p:nvPr>
            <p:ph type="ftr" sz="quarter" idx="11"/>
          </p:nvPr>
        </p:nvSpPr>
        <p:spPr/>
        <p:txBody>
          <a:bodyPr/>
          <a:lstStyle/>
          <a:p>
            <a:endParaRPr lang="en-US" dirty="0"/>
          </a:p>
        </p:txBody>
      </p:sp>
      <p:sp>
        <p:nvSpPr>
          <p:cNvPr id="12" name="Slide Number Placeholder 11">
            <a:extLst>
              <a:ext uri="{FF2B5EF4-FFF2-40B4-BE49-F238E27FC236}">
                <a16:creationId xmlns:a16="http://schemas.microsoft.com/office/drawing/2014/main" id="{A38552DC-952E-41EA-AAAF-C2187523C0B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6720641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 name="Date Placeholder 5">
            <a:extLst>
              <a:ext uri="{FF2B5EF4-FFF2-40B4-BE49-F238E27FC236}">
                <a16:creationId xmlns:a16="http://schemas.microsoft.com/office/drawing/2014/main" id="{7392073F-158F-44A3-8913-917AFFC1BC20}"/>
              </a:ext>
            </a:extLst>
          </p:cNvPr>
          <p:cNvSpPr>
            <a:spLocks noGrp="1"/>
          </p:cNvSpPr>
          <p:nvPr>
            <p:ph type="dt" sz="half" idx="10"/>
          </p:nvPr>
        </p:nvSpPr>
        <p:spPr/>
        <p:txBody>
          <a:bodyPr/>
          <a:lstStyle/>
          <a:p>
            <a:fld id="{1775B394-D9F9-4F0C-B15D-605F45CB9E9F}" type="datetime1">
              <a:rPr lang="en-US" smtClean="0"/>
              <a:t>9/30/25</a:t>
            </a:fld>
            <a:endParaRPr lang="en-US" dirty="0"/>
          </a:p>
        </p:txBody>
      </p:sp>
      <p:sp>
        <p:nvSpPr>
          <p:cNvPr id="7" name="Footer Placeholder 6">
            <a:extLst>
              <a:ext uri="{FF2B5EF4-FFF2-40B4-BE49-F238E27FC236}">
                <a16:creationId xmlns:a16="http://schemas.microsoft.com/office/drawing/2014/main" id="{EED72207-24CA-42B7-A975-2F8E41CBA904}"/>
              </a:ext>
            </a:extLst>
          </p:cNvPr>
          <p:cNvSpPr>
            <a:spLocks noGrp="1"/>
          </p:cNvSpPr>
          <p:nvPr>
            <p:ph type="ftr" sz="quarter" idx="11"/>
          </p:nvPr>
        </p:nvSpPr>
        <p:spPr/>
        <p:txBody>
          <a:bodyPr/>
          <a:lstStyle/>
          <a:p>
            <a:endParaRPr lang="en-US" dirty="0"/>
          </a:p>
        </p:txBody>
      </p:sp>
      <p:sp>
        <p:nvSpPr>
          <p:cNvPr id="8" name="Slide Number Placeholder 7">
            <a:extLst>
              <a:ext uri="{FF2B5EF4-FFF2-40B4-BE49-F238E27FC236}">
                <a16:creationId xmlns:a16="http://schemas.microsoft.com/office/drawing/2014/main" id="{D01080F2-251A-4B88-9A62-16F46D724F83}"/>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1736946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8E9C91B-7EAD-4562-AB0E-DFB9663AECE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a:extLst>
              <a:ext uri="{FF2B5EF4-FFF2-40B4-BE49-F238E27FC236}">
                <a16:creationId xmlns:a16="http://schemas.microsoft.com/office/drawing/2014/main" id="{94E9223F-721F-47BF-9FD5-0F8D12FF0DE1}"/>
              </a:ext>
            </a:extLst>
          </p:cNvPr>
          <p:cNvSpPr>
            <a:spLocks noGrp="1"/>
          </p:cNvSpPr>
          <p:nvPr>
            <p:ph type="dt" sz="half" idx="10"/>
          </p:nvPr>
        </p:nvSpPr>
        <p:spPr/>
        <p:txBody>
          <a:bodyPr/>
          <a:lstStyle/>
          <a:p>
            <a:fld id="{39667345-2558-425A-8533-9BFDBCE15005}" type="datetime1">
              <a:rPr lang="en-US" smtClean="0"/>
              <a:t>9/30/25</a:t>
            </a:fld>
            <a:endParaRPr lang="en-US" dirty="0"/>
          </a:p>
        </p:txBody>
      </p:sp>
      <p:sp>
        <p:nvSpPr>
          <p:cNvPr id="3" name="Footer Placeholder 2">
            <a:extLst>
              <a:ext uri="{FF2B5EF4-FFF2-40B4-BE49-F238E27FC236}">
                <a16:creationId xmlns:a16="http://schemas.microsoft.com/office/drawing/2014/main" id="{05915714-6BBA-4593-8591-4E26F7D58D9F}"/>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7686506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D90D66-BCB9-4229-A829-628874352AC0}"/>
              </a:ext>
            </a:extLst>
          </p:cNvPr>
          <p:cNvSpPr/>
          <p:nvPr/>
        </p:nvSpPr>
        <p:spPr>
          <a:xfrm>
            <a:off x="16" y="0"/>
            <a:ext cx="4654296"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3466" y="786383"/>
            <a:ext cx="3517567" cy="2093975"/>
          </a:xfrm>
        </p:spPr>
        <p:txBody>
          <a:bodyPr anchor="b">
            <a:normAutofit/>
          </a:bodyPr>
          <a:lstStyle>
            <a:lvl1pPr>
              <a:lnSpc>
                <a:spcPct val="90000"/>
              </a:lnSpc>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5458984" y="812799"/>
            <a:ext cx="5928344" cy="52947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43465" y="3043050"/>
            <a:ext cx="3517567" cy="3064505"/>
          </a:xfrm>
        </p:spPr>
        <p:txBody>
          <a:bodyPr lIns="91440" rIns="91440">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43464" y="6446520"/>
            <a:ext cx="3517568" cy="365125"/>
          </a:xfrm>
        </p:spPr>
        <p:txBody>
          <a:bodyPr/>
          <a:lstStyle>
            <a:lvl1pPr algn="l">
              <a:defRPr/>
            </a:lvl1pPr>
          </a:lstStyle>
          <a:p>
            <a:fld id="{92BEA474-078D-4E9B-9B14-09A87B19DC46}" type="datetime1">
              <a:rPr lang="en-US" smtClean="0"/>
              <a:t>9/30/25</a:t>
            </a:fld>
            <a:endParaRPr lang="en-US" dirty="0"/>
          </a:p>
        </p:txBody>
      </p:sp>
      <p:sp>
        <p:nvSpPr>
          <p:cNvPr id="6" name="Footer Placeholder 5"/>
          <p:cNvSpPr>
            <a:spLocks noGrp="1"/>
          </p:cNvSpPr>
          <p:nvPr>
            <p:ph type="ftr" sz="quarter" idx="11"/>
          </p:nvPr>
        </p:nvSpPr>
        <p:spPr>
          <a:xfrm>
            <a:off x="5458983" y="6446520"/>
            <a:ext cx="5334019"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4205021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A134939-39C0-4522-A125-A13DFDA66490}"/>
              </a:ext>
            </a:extLst>
          </p:cNvPr>
          <p:cNvSpPr/>
          <p:nvPr/>
        </p:nvSpPr>
        <p:spPr>
          <a:xfrm>
            <a:off x="0" y="4578350"/>
            <a:ext cx="12188825" cy="227965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15" y="0"/>
            <a:ext cx="12191985" cy="4578350"/>
          </a:xfrm>
          <a:solidFill>
            <a:schemeClr val="bg1">
              <a:lumMod val="85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 name="Title 1"/>
          <p:cNvSpPr>
            <a:spLocks noGrp="1"/>
          </p:cNvSpPr>
          <p:nvPr>
            <p:ph type="title"/>
          </p:nvPr>
        </p:nvSpPr>
        <p:spPr>
          <a:xfrm>
            <a:off x="1097279" y="4799362"/>
            <a:ext cx="10113645" cy="743682"/>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1097279" y="5715000"/>
            <a:ext cx="10113264" cy="609600"/>
          </a:xfrm>
        </p:spPr>
        <p:txBody>
          <a:bodyPr lIns="91440" tIns="0" rIns="91440" bIns="0">
            <a:normAutofit/>
          </a:bodyPr>
          <a:lstStyle>
            <a:lvl1pPr marL="0" indent="0">
              <a:spcBef>
                <a:spcPts val="0"/>
              </a:spcBef>
              <a:spcAft>
                <a:spcPts val="600"/>
              </a:spcAft>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4907D986-8816-4272-A432-0437A28A9828}" type="datetime1">
              <a:rPr lang="en-US" smtClean="0"/>
              <a:t>9/30/25</a:t>
            </a:fld>
            <a:endParaRPr lang="en-US" dirty="0"/>
          </a:p>
        </p:txBody>
      </p:sp>
      <p:sp>
        <p:nvSpPr>
          <p:cNvPr id="6" name="Footer Placeholder 5"/>
          <p:cNvSpPr>
            <a:spLocks noGrp="1"/>
          </p:cNvSpPr>
          <p:nvPr>
            <p:ph type="ftr" sz="quarter" idx="11"/>
          </p:nvPr>
        </p:nvSpPr>
        <p:spPr>
          <a:xfrm>
            <a:off x="1097279" y="6446838"/>
            <a:ext cx="6818262" cy="365125"/>
          </a:xfrm>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321578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7D5506EE-1026-4F35-9ACC-BD05BE0F9B36}"/>
              </a:ext>
            </a:extLst>
          </p:cNvPr>
          <p:cNvSpPr>
            <a:spLocks noGrp="1"/>
          </p:cNvSpPr>
          <p:nvPr>
            <p:ph type="dt" sz="half" idx="10"/>
          </p:nvPr>
        </p:nvSpPr>
        <p:spPr/>
        <p:txBody>
          <a:bodyPr/>
          <a:lstStyle/>
          <a:p>
            <a:fld id="{B612A279-0833-481D-8C56-F67FD0AC6C50}" type="datetime1">
              <a:rPr lang="en-US" smtClean="0"/>
              <a:t>9/30/25</a:t>
            </a:fld>
            <a:endParaRPr lang="en-US" dirty="0"/>
          </a:p>
        </p:txBody>
      </p:sp>
      <p:sp>
        <p:nvSpPr>
          <p:cNvPr id="8" name="Footer Placeholder 7">
            <a:extLst>
              <a:ext uri="{FF2B5EF4-FFF2-40B4-BE49-F238E27FC236}">
                <a16:creationId xmlns:a16="http://schemas.microsoft.com/office/drawing/2014/main" id="{B7696E5F-8D95-4450-AE52-5438E6EDE2BF}"/>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999B2253-74CC-409E-BEB0-F8EFCFCB5629}"/>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9185803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1B68A5B-D9FA-424B-A4EB-30E7223836B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AF33D6B0-F070-45C4-A472-19F432BE3932}"/>
              </a:ext>
            </a:extLst>
          </p:cNvPr>
          <p:cNvSpPr>
            <a:spLocks noGrp="1"/>
          </p:cNvSpPr>
          <p:nvPr>
            <p:ph type="dt" sz="half" idx="10"/>
          </p:nvPr>
        </p:nvSpPr>
        <p:spPr/>
        <p:txBody>
          <a:bodyPr/>
          <a:lstStyle/>
          <a:p>
            <a:fld id="{6587DA83-5663-4C9C-B9AA-0B40A3DAFF81}" type="datetime1">
              <a:rPr lang="en-US" smtClean="0"/>
              <a:t>9/30/25</a:t>
            </a:fld>
            <a:endParaRPr lang="en-US" dirty="0"/>
          </a:p>
        </p:txBody>
      </p:sp>
      <p:sp>
        <p:nvSpPr>
          <p:cNvPr id="8" name="Footer Placeholder 7">
            <a:extLst>
              <a:ext uri="{FF2B5EF4-FFF2-40B4-BE49-F238E27FC236}">
                <a16:creationId xmlns:a16="http://schemas.microsoft.com/office/drawing/2014/main" id="{9975399F-DAB2-410D-967F-ED17E6F796E7}"/>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F762A46F-6BE5-4D12-9412-5CA7672EA8EC}"/>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9358504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16A0E3C-60E6-4F39-BC55-5F7C224E1F7C}"/>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2108201"/>
            <a:ext cx="10058400" cy="3760891"/>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218426" y="6446838"/>
            <a:ext cx="2584850" cy="365125"/>
          </a:xfrm>
          <a:prstGeom prst="rect">
            <a:avLst/>
          </a:prstGeom>
        </p:spPr>
        <p:txBody>
          <a:bodyPr vert="horz" lIns="91440" tIns="45720" rIns="91440" bIns="45720" rtlCol="0" anchor="ctr"/>
          <a:lstStyle>
            <a:lvl1pPr algn="r">
              <a:defRPr sz="800">
                <a:solidFill>
                  <a:srgbClr val="FFFFFF"/>
                </a:solidFill>
              </a:defRPr>
            </a:lvl1pPr>
          </a:lstStyle>
          <a:p>
            <a:fld id="{62D6E202-B606-4609-B914-27C9371A1F6D}" type="datetime1">
              <a:rPr lang="en-US" smtClean="0"/>
              <a:t>9/30/25</a:t>
            </a:fld>
            <a:endParaRPr lang="en-US" dirty="0"/>
          </a:p>
        </p:txBody>
      </p:sp>
      <p:sp>
        <p:nvSpPr>
          <p:cNvPr id="5" name="Footer Placeholder 4"/>
          <p:cNvSpPr>
            <a:spLocks noGrp="1"/>
          </p:cNvSpPr>
          <p:nvPr>
            <p:ph type="ftr" sz="quarter" idx="3"/>
          </p:nvPr>
        </p:nvSpPr>
        <p:spPr>
          <a:xfrm>
            <a:off x="1097279" y="6446838"/>
            <a:ext cx="6818262" cy="365125"/>
          </a:xfrm>
          <a:prstGeom prst="rect">
            <a:avLst/>
          </a:prstGeom>
        </p:spPr>
        <p:txBody>
          <a:bodyPr vert="horz" lIns="91440" tIns="45720" rIns="91440" bIns="45720" rtlCol="0" anchor="ctr"/>
          <a:lstStyle>
            <a:lvl1pPr algn="l">
              <a:defRPr sz="8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10993582" y="6446838"/>
            <a:ext cx="780010" cy="365125"/>
          </a:xfrm>
          <a:prstGeom prst="rect">
            <a:avLst/>
          </a:prstGeom>
        </p:spPr>
        <p:txBody>
          <a:bodyPr vert="horz" lIns="91440" tIns="45720" rIns="91440" bIns="45720" rtlCol="0" anchor="ctr"/>
          <a:lstStyle>
            <a:lvl1pPr algn="l">
              <a:defRPr sz="800">
                <a:solidFill>
                  <a:srgbClr val="FFFFFF"/>
                </a:solidFill>
              </a:defRPr>
            </a:lvl1pPr>
          </a:lstStyle>
          <a:p>
            <a:fld id="{3A98EE3D-8CD1-4C3F-BD1C-C98C9596463C}" type="slidenum">
              <a:rPr lang="en-US" smtClean="0"/>
              <a:t>‹#›</a:t>
            </a:fld>
            <a:endParaRPr lang="en-US" dirty="0"/>
          </a:p>
        </p:txBody>
      </p:sp>
      <p:cxnSp>
        <p:nvCxnSpPr>
          <p:cNvPr id="10" name="Straight Connector 9">
            <a:extLst>
              <a:ext uri="{FF2B5EF4-FFF2-40B4-BE49-F238E27FC236}">
                <a16:creationId xmlns:a16="http://schemas.microsoft.com/office/drawing/2014/main" id="{C5025DAC-8B93-4160-B017-3A274A5828C0}"/>
              </a:ext>
            </a:extLst>
          </p:cNvPr>
          <p:cNvCxnSpPr/>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48647469"/>
      </p:ext>
    </p:extLst>
  </p:cSld>
  <p:clrMap bg1="lt1" tx1="dk1" bg2="lt2" tx2="dk2" accent1="accent1" accent2="accent2" accent3="accent3" accent4="accent4" accent5="accent5" accent6="accent6" hlink="hlink" folHlink="folHlink"/>
  <p:sldLayoutIdLst>
    <p:sldLayoutId id="2147483840" r:id="rId1"/>
    <p:sldLayoutId id="2147483841" r:id="rId2"/>
    <p:sldLayoutId id="2147483842" r:id="rId3"/>
    <p:sldLayoutId id="2147483843" r:id="rId4"/>
    <p:sldLayoutId id="2147483844" r:id="rId5"/>
    <p:sldLayoutId id="2147483850" r:id="rId6"/>
    <p:sldLayoutId id="2147483845" r:id="rId7"/>
    <p:sldLayoutId id="2147483846" r:id="rId8"/>
    <p:sldLayoutId id="2147483847" r:id="rId9"/>
    <p:sldLayoutId id="2147483849" r:id="rId10"/>
    <p:sldLayoutId id="2147483848" r:id="rId11"/>
  </p:sldLayoutIdLst>
  <p:hf sldNum="0" hdr="0" ftr="0" dt="0"/>
  <p:txStyles>
    <p:titleStyle>
      <a:lvl1pPr algn="l" defTabSz="914400" rtl="0" eaLnBrk="1" latinLnBrk="0" hangingPunct="1">
        <a:lnSpc>
          <a:spcPct val="90000"/>
        </a:lnSpc>
        <a:spcBef>
          <a:spcPct val="0"/>
        </a:spcBef>
        <a:buNone/>
        <a:defRPr sz="4200" i="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120000"/>
        </a:lnSpc>
        <a:spcBef>
          <a:spcPts val="1200"/>
        </a:spcBef>
        <a:spcAft>
          <a:spcPts val="200"/>
        </a:spcAft>
        <a:buClr>
          <a:schemeClr val="accent1"/>
        </a:buClr>
        <a:buSzPct val="100000"/>
        <a:buFont typeface="Calibri" panose="020F0502020204030204" pitchFamily="34" charset="0"/>
        <a:buChar char=" "/>
        <a:defRPr sz="18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20000"/>
        </a:lnSpc>
        <a:spcBef>
          <a:spcPts val="200"/>
        </a:spcBef>
        <a:spcAft>
          <a:spcPts val="400"/>
        </a:spcAft>
        <a:buClrTx/>
        <a:buFont typeface="Calibri" pitchFamily="34" charset="0"/>
        <a:buChar char="◦"/>
        <a:defRPr sz="16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20000"/>
        </a:lnSpc>
        <a:spcBef>
          <a:spcPts val="200"/>
        </a:spcBef>
        <a:spcAft>
          <a:spcPts val="400"/>
        </a:spcAft>
        <a:buClrTx/>
        <a:buFont typeface="Calibri" pitchFamily="34" charset="0"/>
        <a:buChar char="◦"/>
        <a:defRPr sz="12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20000"/>
        </a:lnSpc>
        <a:spcBef>
          <a:spcPts val="200"/>
        </a:spcBef>
        <a:spcAft>
          <a:spcPts val="400"/>
        </a:spcAft>
        <a:buClrTx/>
        <a:buFont typeface="Calibri" pitchFamily="34" charset="0"/>
        <a:buChar char="◦"/>
        <a:defRPr sz="12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20000"/>
        </a:lnSpc>
        <a:spcBef>
          <a:spcPts val="200"/>
        </a:spcBef>
        <a:spcAft>
          <a:spcPts val="400"/>
        </a:spcAft>
        <a:buClrTx/>
        <a:buFont typeface="Calibri" pitchFamily="34" charset="0"/>
        <a:buChar char="◦"/>
        <a:defRPr sz="12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20.png"/><Relationship Id="rId4" Type="http://schemas.openxmlformats.org/officeDocument/2006/relationships/customXml" Target="../ink/ink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3" name="Rectangle 42">
            <a:extLst>
              <a:ext uri="{FF2B5EF4-FFF2-40B4-BE49-F238E27FC236}">
                <a16:creationId xmlns:a16="http://schemas.microsoft.com/office/drawing/2014/main" id="{34461041-8413-4023-ABA7-9E499B0AD9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48AB727-E917-DD40-B370-936AA2D5FBCF}"/>
              </a:ext>
            </a:extLst>
          </p:cNvPr>
          <p:cNvSpPr>
            <a:spLocks noGrp="1"/>
          </p:cNvSpPr>
          <p:nvPr>
            <p:ph type="ctrTitle"/>
          </p:nvPr>
        </p:nvSpPr>
        <p:spPr>
          <a:xfrm>
            <a:off x="1187355" y="4374204"/>
            <a:ext cx="9818390" cy="1029308"/>
          </a:xfrm>
        </p:spPr>
        <p:txBody>
          <a:bodyPr>
            <a:normAutofit/>
          </a:bodyPr>
          <a:lstStyle/>
          <a:p>
            <a:r>
              <a:rPr lang="en-US" sz="5600" dirty="0">
                <a:latin typeface="Century Gothic"/>
              </a:rPr>
              <a:t>BENCHMARK CANADA 2026</a:t>
            </a:r>
            <a:endParaRPr lang="en-US" sz="5600" dirty="0">
              <a:latin typeface="Century Gothic" panose="020B0502020202020204" pitchFamily="34" charset="0"/>
            </a:endParaRPr>
          </a:p>
        </p:txBody>
      </p:sp>
      <p:sp>
        <p:nvSpPr>
          <p:cNvPr id="3" name="Subtitle 2">
            <a:extLst>
              <a:ext uri="{FF2B5EF4-FFF2-40B4-BE49-F238E27FC236}">
                <a16:creationId xmlns:a16="http://schemas.microsoft.com/office/drawing/2014/main" id="{F23B42FB-3918-804D-A074-EE83C0F12C0B}"/>
              </a:ext>
            </a:extLst>
          </p:cNvPr>
          <p:cNvSpPr>
            <a:spLocks noGrp="1"/>
          </p:cNvSpPr>
          <p:nvPr>
            <p:ph type="subTitle" idx="1"/>
          </p:nvPr>
        </p:nvSpPr>
        <p:spPr>
          <a:xfrm>
            <a:off x="1187355" y="5725244"/>
            <a:ext cx="9872980" cy="435860"/>
          </a:xfrm>
        </p:spPr>
        <p:txBody>
          <a:bodyPr>
            <a:normAutofit/>
          </a:bodyPr>
          <a:lstStyle/>
          <a:p>
            <a:r>
              <a:rPr lang="en-US" sz="2000" dirty="0">
                <a:solidFill>
                  <a:schemeClr val="tx1">
                    <a:lumMod val="85000"/>
                    <a:lumOff val="15000"/>
                  </a:schemeClr>
                </a:solidFill>
                <a:latin typeface="Century Gothic" panose="020B0502020202020204" pitchFamily="34" charset="0"/>
              </a:rPr>
              <a:t>Research webinar &amp; overview</a:t>
            </a:r>
          </a:p>
        </p:txBody>
      </p:sp>
      <p:pic>
        <p:nvPicPr>
          <p:cNvPr id="5" name="Picture 4" descr="A close up of a flower&#10;&#10;Description automatically generated">
            <a:extLst>
              <a:ext uri="{FF2B5EF4-FFF2-40B4-BE49-F238E27FC236}">
                <a16:creationId xmlns:a16="http://schemas.microsoft.com/office/drawing/2014/main" id="{676E9F3B-F3A3-7643-B725-D9F8F211BD88}"/>
              </a:ext>
            </a:extLst>
          </p:cNvPr>
          <p:cNvPicPr>
            <a:picLocks noChangeAspect="1"/>
          </p:cNvPicPr>
          <p:nvPr/>
        </p:nvPicPr>
        <p:blipFill rotWithShape="1">
          <a:blip r:embed="rId2"/>
          <a:srcRect t="14011" r="3" b="14012"/>
          <a:stretch/>
        </p:blipFill>
        <p:spPr>
          <a:xfrm>
            <a:off x="1181633" y="640080"/>
            <a:ext cx="9709552" cy="3494428"/>
          </a:xfrm>
          <a:prstGeom prst="rect">
            <a:avLst/>
          </a:prstGeom>
        </p:spPr>
      </p:pic>
      <p:cxnSp>
        <p:nvCxnSpPr>
          <p:cNvPr id="56" name="Straight Connector 44">
            <a:extLst>
              <a:ext uri="{FF2B5EF4-FFF2-40B4-BE49-F238E27FC236}">
                <a16:creationId xmlns:a16="http://schemas.microsoft.com/office/drawing/2014/main" id="{F05BCF04-4702-43D0-BE8F-DBF6C2F6513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95400" y="5569068"/>
            <a:ext cx="960120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57" name="Rectangle 46">
            <a:extLst>
              <a:ext uri="{FF2B5EF4-FFF2-40B4-BE49-F238E27FC236}">
                <a16:creationId xmlns:a16="http://schemas.microsoft.com/office/drawing/2014/main" id="{53B4A494-ED20-47DD-A927-05EA273B0F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Tree>
    <p:extLst>
      <p:ext uri="{BB962C8B-B14F-4D97-AF65-F5344CB8AC3E}">
        <p14:creationId xmlns:p14="http://schemas.microsoft.com/office/powerpoint/2010/main" val="22414428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5C68FF60-C2C9-DEEE-DB65-D4EABCA93870}"/>
            </a:ext>
          </a:extLst>
        </p:cNvPr>
        <p:cNvGrpSpPr/>
        <p:nvPr/>
      </p:nvGrpSpPr>
      <p:grpSpPr>
        <a:xfrm>
          <a:off x="0" y="0"/>
          <a:ext cx="0" cy="0"/>
          <a:chOff x="0" y="0"/>
          <a:chExt cx="0" cy="0"/>
        </a:xfrm>
      </p:grpSpPr>
      <p:sp useBgFill="1">
        <p:nvSpPr>
          <p:cNvPr id="43" name="Rectangle 42">
            <a:extLst>
              <a:ext uri="{FF2B5EF4-FFF2-40B4-BE49-F238E27FC236}">
                <a16:creationId xmlns:a16="http://schemas.microsoft.com/office/drawing/2014/main" id="{77E7688F-247F-8E1C-159D-48027C8DC6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5763279-2324-2D28-19F9-B210503FFC65}"/>
              </a:ext>
            </a:extLst>
          </p:cNvPr>
          <p:cNvSpPr>
            <a:spLocks noGrp="1"/>
          </p:cNvSpPr>
          <p:nvPr>
            <p:ph type="ctrTitle"/>
          </p:nvPr>
        </p:nvSpPr>
        <p:spPr>
          <a:xfrm>
            <a:off x="4844955" y="868927"/>
            <a:ext cx="5606637" cy="627557"/>
          </a:xfrm>
        </p:spPr>
        <p:txBody>
          <a:bodyPr>
            <a:noAutofit/>
          </a:bodyPr>
          <a:lstStyle/>
          <a:p>
            <a:r>
              <a:rPr lang="en-US" sz="3200" dirty="0">
                <a:latin typeface="Century Gothic"/>
              </a:rPr>
              <a:t>BENCHMARK CANADA 2026</a:t>
            </a:r>
            <a:endParaRPr lang="en-US" sz="3200" dirty="0">
              <a:latin typeface="Century Gothic" panose="020B0502020202020204" pitchFamily="34" charset="0"/>
            </a:endParaRPr>
          </a:p>
        </p:txBody>
      </p:sp>
      <p:sp>
        <p:nvSpPr>
          <p:cNvPr id="3" name="Subtitle 2">
            <a:extLst>
              <a:ext uri="{FF2B5EF4-FFF2-40B4-BE49-F238E27FC236}">
                <a16:creationId xmlns:a16="http://schemas.microsoft.com/office/drawing/2014/main" id="{D3379CA4-50A1-E700-E329-4364D87EB56F}"/>
              </a:ext>
            </a:extLst>
          </p:cNvPr>
          <p:cNvSpPr>
            <a:spLocks noGrp="1"/>
          </p:cNvSpPr>
          <p:nvPr>
            <p:ph type="subTitle" idx="1"/>
          </p:nvPr>
        </p:nvSpPr>
        <p:spPr>
          <a:xfrm>
            <a:off x="4844955" y="1476489"/>
            <a:ext cx="2607405" cy="435860"/>
          </a:xfrm>
        </p:spPr>
        <p:txBody>
          <a:bodyPr>
            <a:normAutofit fontScale="85000" lnSpcReduction="10000"/>
          </a:bodyPr>
          <a:lstStyle/>
          <a:p>
            <a:r>
              <a:rPr lang="en-US" sz="2000" dirty="0">
                <a:solidFill>
                  <a:schemeClr val="tx1">
                    <a:lumMod val="85000"/>
                    <a:lumOff val="15000"/>
                  </a:schemeClr>
                </a:solidFill>
                <a:latin typeface="Century Gothic" panose="020B0502020202020204" pitchFamily="34" charset="0"/>
              </a:rPr>
              <a:t>Webinar Agenda</a:t>
            </a:r>
          </a:p>
        </p:txBody>
      </p:sp>
      <p:pic>
        <p:nvPicPr>
          <p:cNvPr id="5" name="Picture 4" descr="A close up of a flower&#10;&#10;Description automatically generated">
            <a:extLst>
              <a:ext uri="{FF2B5EF4-FFF2-40B4-BE49-F238E27FC236}">
                <a16:creationId xmlns:a16="http://schemas.microsoft.com/office/drawing/2014/main" id="{F5DB7D41-3837-1EA0-AAC5-799CA084483D}"/>
              </a:ext>
            </a:extLst>
          </p:cNvPr>
          <p:cNvPicPr>
            <a:picLocks noChangeAspect="1"/>
          </p:cNvPicPr>
          <p:nvPr/>
        </p:nvPicPr>
        <p:blipFill rotWithShape="1">
          <a:blip r:embed="rId2"/>
          <a:srcRect t="14011" r="3" b="14012"/>
          <a:stretch/>
        </p:blipFill>
        <p:spPr>
          <a:xfrm>
            <a:off x="1181633" y="640080"/>
            <a:ext cx="3015463" cy="1085253"/>
          </a:xfrm>
          <a:prstGeom prst="rect">
            <a:avLst/>
          </a:prstGeom>
        </p:spPr>
      </p:pic>
      <p:cxnSp>
        <p:nvCxnSpPr>
          <p:cNvPr id="56" name="Straight Connector 44">
            <a:extLst>
              <a:ext uri="{FF2B5EF4-FFF2-40B4-BE49-F238E27FC236}">
                <a16:creationId xmlns:a16="http://schemas.microsoft.com/office/drawing/2014/main" id="{D82F0BEE-6DAF-459E-3302-3025F59049C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95400" y="5569068"/>
            <a:ext cx="960120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57" name="Rectangle 46">
            <a:extLst>
              <a:ext uri="{FF2B5EF4-FFF2-40B4-BE49-F238E27FC236}">
                <a16:creationId xmlns:a16="http://schemas.microsoft.com/office/drawing/2014/main" id="{2E3E9C40-D963-B111-987E-DB0104593A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4" name="TextBox 3">
            <a:extLst>
              <a:ext uri="{FF2B5EF4-FFF2-40B4-BE49-F238E27FC236}">
                <a16:creationId xmlns:a16="http://schemas.microsoft.com/office/drawing/2014/main" id="{3661C0B0-0E5F-CD1D-40D9-77A8C38749E3}"/>
              </a:ext>
            </a:extLst>
          </p:cNvPr>
          <p:cNvSpPr txBox="1"/>
          <p:nvPr/>
        </p:nvSpPr>
        <p:spPr>
          <a:xfrm>
            <a:off x="1298448" y="2104046"/>
            <a:ext cx="5797296" cy="3847207"/>
          </a:xfrm>
          <a:prstGeom prst="rect">
            <a:avLst/>
          </a:prstGeom>
          <a:noFill/>
        </p:spPr>
        <p:txBody>
          <a:bodyPr wrap="square" lIns="91440" tIns="45720" rIns="91440" bIns="45720" rtlCol="0" anchor="t">
            <a:spAutoFit/>
          </a:bodyPr>
          <a:lstStyle/>
          <a:p>
            <a:pPr marL="285750" indent="-285750">
              <a:buFont typeface="Arial" panose="020B0604020202020204" pitchFamily="34" charset="0"/>
              <a:buChar char="•"/>
            </a:pPr>
            <a:r>
              <a:rPr lang="en-US" sz="1600" dirty="0"/>
              <a:t>Timeline</a:t>
            </a:r>
          </a:p>
          <a:p>
            <a:pPr marL="285750" indent="-285750">
              <a:buFont typeface="Arial" panose="020B0604020202020204" pitchFamily="34" charset="0"/>
              <a:buChar char="•"/>
            </a:pPr>
            <a:r>
              <a:rPr lang="en-US" sz="1600" dirty="0"/>
              <a:t>Research Documents:</a:t>
            </a:r>
          </a:p>
          <a:p>
            <a:pPr marL="742950" lvl="1" indent="-285750">
              <a:buFont typeface="Wingdings" panose="05000000000000000000" pitchFamily="2" charset="2"/>
              <a:buChar char="ü"/>
            </a:pPr>
            <a:r>
              <a:rPr lang="en-US" sz="1600" dirty="0"/>
              <a:t>Questionnaire</a:t>
            </a:r>
            <a:r>
              <a:rPr lang="en-US" sz="1100" i="1" dirty="0"/>
              <a:t> (including new areas)</a:t>
            </a:r>
          </a:p>
          <a:p>
            <a:pPr marL="742950" lvl="1" indent="-285750">
              <a:buFont typeface="Wingdings" panose="05000000000000000000" pitchFamily="2" charset="2"/>
              <a:buChar char="ü"/>
            </a:pPr>
            <a:r>
              <a:rPr lang="en-US" sz="1600" dirty="0"/>
              <a:t>Client &amp; Professional References</a:t>
            </a:r>
          </a:p>
          <a:p>
            <a:pPr marL="285750" indent="-285750">
              <a:buFont typeface="Arial" panose="020B0604020202020204" pitchFamily="34" charset="0"/>
              <a:buChar char="•"/>
            </a:pPr>
            <a:r>
              <a:rPr lang="en-US" sz="1600" dirty="0"/>
              <a:t>How To Submit</a:t>
            </a:r>
          </a:p>
          <a:p>
            <a:pPr marL="285750" indent="-285750">
              <a:buFont typeface="Arial" panose="020B0604020202020204" pitchFamily="34" charset="0"/>
              <a:buChar char="•"/>
            </a:pPr>
            <a:r>
              <a:rPr lang="en-US" sz="1600" dirty="0"/>
              <a:t>Partner Interviews</a:t>
            </a:r>
          </a:p>
          <a:p>
            <a:pPr marL="285750" indent="-285750">
              <a:buFont typeface="Arial" panose="020B0604020202020204" pitchFamily="34" charset="0"/>
              <a:buChar char="•"/>
            </a:pPr>
            <a:r>
              <a:rPr lang="en-US" sz="1600" dirty="0"/>
              <a:t>Firm Rankings</a:t>
            </a:r>
          </a:p>
          <a:p>
            <a:pPr marL="285750" indent="-285750">
              <a:buFont typeface="Arial" panose="020B0604020202020204" pitchFamily="34" charset="0"/>
              <a:buChar char="•"/>
            </a:pPr>
            <a:r>
              <a:rPr lang="en-US" sz="1600" dirty="0"/>
              <a:t>Litigation and Future Stars</a:t>
            </a:r>
          </a:p>
          <a:p>
            <a:pPr marL="285750" indent="-285750">
              <a:buFont typeface="Arial" panose="020B0604020202020204" pitchFamily="34" charset="0"/>
              <a:buChar char="•"/>
            </a:pPr>
            <a:r>
              <a:rPr lang="en-US" sz="1600" dirty="0"/>
              <a:t>Special Hono(u)</a:t>
            </a:r>
            <a:r>
              <a:rPr lang="en-US" sz="1600" dirty="0" err="1"/>
              <a:t>rs</a:t>
            </a:r>
            <a:endParaRPr lang="en-US" sz="1600" dirty="0"/>
          </a:p>
          <a:p>
            <a:pPr marL="285750" indent="-285750">
              <a:buFont typeface="Arial" panose="020B0604020202020204" pitchFamily="34" charset="0"/>
              <a:buChar char="•"/>
            </a:pPr>
            <a:r>
              <a:rPr lang="en-US" sz="1600" dirty="0"/>
              <a:t>Practitioner Survey</a:t>
            </a:r>
          </a:p>
          <a:p>
            <a:pPr marL="285750" indent="-285750">
              <a:buFont typeface="Arial" panose="020B0604020202020204" pitchFamily="34" charset="0"/>
              <a:buChar char="•"/>
            </a:pPr>
            <a:r>
              <a:rPr lang="en-US" sz="1600" dirty="0"/>
              <a:t>Why Participate?</a:t>
            </a:r>
          </a:p>
          <a:p>
            <a:pPr marL="285750" indent="-285750">
              <a:buFont typeface="Arial" panose="020B0604020202020204" pitchFamily="34" charset="0"/>
              <a:buChar char="•"/>
            </a:pPr>
            <a:r>
              <a:rPr lang="en-US" sz="1600" dirty="0"/>
              <a:t>Q&amp;A</a:t>
            </a:r>
          </a:p>
          <a:p>
            <a:pPr marL="285750" indent="-285750">
              <a:buFont typeface="Arial" panose="020B0604020202020204" pitchFamily="34" charset="0"/>
              <a:buChar char="•"/>
            </a:pPr>
            <a:r>
              <a:rPr lang="en-US" sz="1600" dirty="0"/>
              <a:t>Thank You</a:t>
            </a:r>
          </a:p>
          <a:p>
            <a:endParaRPr lang="en-US" dirty="0"/>
          </a:p>
          <a:p>
            <a:pPr marL="285750" indent="-285750">
              <a:buFont typeface="Arial" panose="020B0604020202020204" pitchFamily="34" charset="0"/>
              <a:buChar char="•"/>
            </a:pPr>
            <a:endParaRPr lang="en-US" dirty="0"/>
          </a:p>
        </p:txBody>
      </p:sp>
    </p:spTree>
    <p:extLst>
      <p:ext uri="{BB962C8B-B14F-4D97-AF65-F5344CB8AC3E}">
        <p14:creationId xmlns:p14="http://schemas.microsoft.com/office/powerpoint/2010/main" val="34622953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B4ADD9A-5090-C7D9-79C5-9BE169E2264C}"/>
              </a:ext>
            </a:extLst>
          </p:cNvPr>
          <p:cNvSpPr txBox="1"/>
          <p:nvPr/>
        </p:nvSpPr>
        <p:spPr>
          <a:xfrm>
            <a:off x="4140426" y="860875"/>
            <a:ext cx="7442344" cy="4783872"/>
          </a:xfrm>
          <a:prstGeom prst="rect">
            <a:avLst/>
          </a:prstGeom>
        </p:spPr>
        <p:txBody>
          <a:bodyPr vert="horz" lIns="0" tIns="45720" rIns="0" bIns="45720" rtlCol="0" anchor="t">
            <a:normAutofit lnSpcReduction="10000"/>
          </a:bodyPr>
          <a:lstStyle/>
          <a:p>
            <a:pPr algn="ctr">
              <a:lnSpc>
                <a:spcPct val="90000"/>
              </a:lnSpc>
              <a:spcAft>
                <a:spcPts val="600"/>
              </a:spcAft>
              <a:buFont typeface="Calibri" panose="020F0502020204030204" pitchFamily="34" charset="0"/>
            </a:pPr>
            <a:r>
              <a:rPr lang="en-US" sz="1700" b="1" dirty="0">
                <a:solidFill>
                  <a:srgbClr val="C00000"/>
                </a:solidFill>
              </a:rPr>
              <a:t>RESEARCH TIMELINE</a:t>
            </a:r>
          </a:p>
          <a:p>
            <a:pPr>
              <a:lnSpc>
                <a:spcPct val="90000"/>
              </a:lnSpc>
              <a:spcAft>
                <a:spcPts val="600"/>
              </a:spcAft>
              <a:buFont typeface="Calibri" panose="020F0502020204030204" pitchFamily="34" charset="0"/>
            </a:pPr>
            <a:endParaRPr lang="en-US" sz="1200" dirty="0">
              <a:solidFill>
                <a:schemeClr val="tx1">
                  <a:lumMod val="75000"/>
                  <a:lumOff val="25000"/>
                </a:schemeClr>
              </a:solidFill>
            </a:endParaRPr>
          </a:p>
          <a:p>
            <a:pPr>
              <a:lnSpc>
                <a:spcPct val="90000"/>
              </a:lnSpc>
              <a:spcAft>
                <a:spcPts val="600"/>
              </a:spcAft>
              <a:buFont typeface="Calibri" panose="020F0502020204030204" pitchFamily="34" charset="0"/>
            </a:pPr>
            <a:r>
              <a:rPr lang="en-US" sz="1500" b="1" dirty="0">
                <a:solidFill>
                  <a:schemeClr val="tx1">
                    <a:lumMod val="75000"/>
                    <a:lumOff val="25000"/>
                  </a:schemeClr>
                </a:solidFill>
              </a:rPr>
              <a:t>OCTOBER 1, 2025 </a:t>
            </a:r>
            <a:r>
              <a:rPr lang="en-US" sz="1500" dirty="0">
                <a:solidFill>
                  <a:schemeClr val="tx1">
                    <a:lumMod val="75000"/>
                    <a:lumOff val="25000"/>
                  </a:schemeClr>
                </a:solidFill>
              </a:rPr>
              <a:t>–Documents available: Questionnaire &amp; Client Referee template</a:t>
            </a:r>
          </a:p>
          <a:p>
            <a:pPr>
              <a:lnSpc>
                <a:spcPct val="90000"/>
              </a:lnSpc>
              <a:spcAft>
                <a:spcPts val="600"/>
              </a:spcAft>
              <a:buFont typeface="Calibri" panose="020F0502020204030204" pitchFamily="34" charset="0"/>
            </a:pPr>
            <a:endParaRPr lang="en-US" sz="1500" dirty="0">
              <a:solidFill>
                <a:schemeClr val="tx1">
                  <a:lumMod val="75000"/>
                  <a:lumOff val="25000"/>
                </a:schemeClr>
              </a:solidFill>
            </a:endParaRPr>
          </a:p>
          <a:p>
            <a:pPr>
              <a:lnSpc>
                <a:spcPct val="90000"/>
              </a:lnSpc>
              <a:spcAft>
                <a:spcPts val="600"/>
              </a:spcAft>
              <a:buFont typeface="Calibri" panose="020F0502020204030204" pitchFamily="34" charset="0"/>
            </a:pPr>
            <a:r>
              <a:rPr lang="en-US" sz="1500" b="1" dirty="0">
                <a:solidFill>
                  <a:schemeClr val="tx1">
                    <a:lumMod val="75000"/>
                    <a:lumOff val="25000"/>
                  </a:schemeClr>
                </a:solidFill>
              </a:rPr>
              <a:t>OCTOBER 27, 2025 </a:t>
            </a:r>
            <a:r>
              <a:rPr lang="en-US" sz="1500" dirty="0">
                <a:solidFill>
                  <a:schemeClr val="tx1">
                    <a:lumMod val="75000"/>
                    <a:lumOff val="25000"/>
                  </a:schemeClr>
                </a:solidFill>
              </a:rPr>
              <a:t>– </a:t>
            </a:r>
            <a:r>
              <a:rPr lang="en-US" sz="1500" b="1" dirty="0">
                <a:solidFill>
                  <a:schemeClr val="tx1">
                    <a:lumMod val="75000"/>
                    <a:lumOff val="25000"/>
                  </a:schemeClr>
                </a:solidFill>
              </a:rPr>
              <a:t>JANUARY 23, 2026 </a:t>
            </a:r>
            <a:r>
              <a:rPr lang="en-US" sz="1500" dirty="0">
                <a:solidFill>
                  <a:schemeClr val="tx1">
                    <a:lumMod val="75000"/>
                    <a:lumOff val="25000"/>
                  </a:schemeClr>
                </a:solidFill>
              </a:rPr>
              <a:t>– Partner interviews conducted</a:t>
            </a:r>
          </a:p>
          <a:p>
            <a:pPr>
              <a:lnSpc>
                <a:spcPct val="90000"/>
              </a:lnSpc>
              <a:spcAft>
                <a:spcPts val="600"/>
              </a:spcAft>
              <a:buFont typeface="Calibri" panose="020F0502020204030204" pitchFamily="34" charset="0"/>
            </a:pPr>
            <a:endParaRPr lang="en-US" sz="1500" dirty="0">
              <a:solidFill>
                <a:schemeClr val="tx1">
                  <a:lumMod val="75000"/>
                  <a:lumOff val="25000"/>
                </a:schemeClr>
              </a:solidFill>
            </a:endParaRPr>
          </a:p>
          <a:p>
            <a:pPr>
              <a:lnSpc>
                <a:spcPct val="90000"/>
              </a:lnSpc>
              <a:spcAft>
                <a:spcPts val="600"/>
              </a:spcAft>
              <a:buFont typeface="Calibri" panose="020F0502020204030204" pitchFamily="34" charset="0"/>
            </a:pPr>
            <a:r>
              <a:rPr lang="en-US" sz="1500" b="1" dirty="0">
                <a:solidFill>
                  <a:schemeClr val="tx1">
                    <a:lumMod val="75000"/>
                    <a:lumOff val="25000"/>
                  </a:schemeClr>
                </a:solidFill>
              </a:rPr>
              <a:t>NOVEMBER 5, 2025 – </a:t>
            </a:r>
            <a:r>
              <a:rPr lang="en-US" sz="1500" dirty="0">
                <a:solidFill>
                  <a:schemeClr val="tx1">
                    <a:lumMod val="75000"/>
                    <a:lumOff val="25000"/>
                  </a:schemeClr>
                </a:solidFill>
              </a:rPr>
              <a:t>Practitioner Survey distributed</a:t>
            </a:r>
          </a:p>
          <a:p>
            <a:pPr>
              <a:lnSpc>
                <a:spcPct val="90000"/>
              </a:lnSpc>
              <a:spcAft>
                <a:spcPts val="600"/>
              </a:spcAft>
              <a:buFont typeface="Calibri" panose="020F0502020204030204" pitchFamily="34" charset="0"/>
            </a:pPr>
            <a:endParaRPr lang="en-US" sz="1500" b="1" dirty="0">
              <a:solidFill>
                <a:schemeClr val="tx1">
                  <a:lumMod val="75000"/>
                  <a:lumOff val="25000"/>
                </a:schemeClr>
              </a:solidFill>
            </a:endParaRPr>
          </a:p>
          <a:p>
            <a:pPr>
              <a:lnSpc>
                <a:spcPct val="90000"/>
              </a:lnSpc>
              <a:spcAft>
                <a:spcPts val="600"/>
              </a:spcAft>
              <a:buFont typeface="Calibri" panose="020F0502020204030204" pitchFamily="34" charset="0"/>
            </a:pPr>
            <a:r>
              <a:rPr lang="en-US" sz="1500" b="1" dirty="0">
                <a:solidFill>
                  <a:srgbClr val="C00000"/>
                </a:solidFill>
              </a:rPr>
              <a:t>DECEMBER 5, 2025 </a:t>
            </a:r>
            <a:r>
              <a:rPr lang="en-US" sz="1500" dirty="0">
                <a:solidFill>
                  <a:schemeClr val="tx1">
                    <a:lumMod val="75000"/>
                    <a:lumOff val="25000"/>
                  </a:schemeClr>
                </a:solidFill>
              </a:rPr>
              <a:t>– </a:t>
            </a:r>
            <a:r>
              <a:rPr lang="en-US" sz="1500" b="1" dirty="0">
                <a:solidFill>
                  <a:srgbClr val="C00000"/>
                </a:solidFill>
              </a:rPr>
              <a:t>DEADLINE</a:t>
            </a:r>
            <a:r>
              <a:rPr lang="en-US" sz="1500" dirty="0">
                <a:solidFill>
                  <a:schemeClr val="tx1">
                    <a:lumMod val="75000"/>
                    <a:lumOff val="25000"/>
                  </a:schemeClr>
                </a:solidFill>
              </a:rPr>
              <a:t> for Research Documents</a:t>
            </a:r>
          </a:p>
          <a:p>
            <a:pPr>
              <a:lnSpc>
                <a:spcPct val="90000"/>
              </a:lnSpc>
              <a:spcAft>
                <a:spcPts val="600"/>
              </a:spcAft>
              <a:buFont typeface="Calibri" panose="020F0502020204030204" pitchFamily="34" charset="0"/>
            </a:pPr>
            <a:endParaRPr lang="en-US" sz="1500" dirty="0">
              <a:solidFill>
                <a:schemeClr val="tx1">
                  <a:lumMod val="75000"/>
                  <a:lumOff val="25000"/>
                </a:schemeClr>
              </a:solidFill>
            </a:endParaRPr>
          </a:p>
          <a:p>
            <a:pPr>
              <a:lnSpc>
                <a:spcPct val="90000"/>
              </a:lnSpc>
              <a:spcAft>
                <a:spcPts val="600"/>
              </a:spcAft>
              <a:buFont typeface="Calibri" panose="020F0502020204030204" pitchFamily="34" charset="0"/>
            </a:pPr>
            <a:r>
              <a:rPr lang="en-US" sz="1500" b="1" dirty="0">
                <a:solidFill>
                  <a:schemeClr val="tx1">
                    <a:lumMod val="75000"/>
                    <a:lumOff val="25000"/>
                  </a:schemeClr>
                </a:solidFill>
              </a:rPr>
              <a:t>JANUARY 5, 2026 </a:t>
            </a:r>
            <a:r>
              <a:rPr lang="en-US" sz="1500" dirty="0">
                <a:solidFill>
                  <a:schemeClr val="tx1">
                    <a:lumMod val="75000"/>
                    <a:lumOff val="25000"/>
                  </a:schemeClr>
                </a:solidFill>
              </a:rPr>
              <a:t>– Client Survey distributed</a:t>
            </a:r>
          </a:p>
          <a:p>
            <a:pPr>
              <a:lnSpc>
                <a:spcPct val="90000"/>
              </a:lnSpc>
              <a:spcAft>
                <a:spcPts val="600"/>
              </a:spcAft>
              <a:buFont typeface="Calibri" panose="020F0502020204030204" pitchFamily="34" charset="0"/>
            </a:pPr>
            <a:endParaRPr lang="en-US" sz="1500" dirty="0">
              <a:solidFill>
                <a:schemeClr val="tx1">
                  <a:lumMod val="75000"/>
                  <a:lumOff val="25000"/>
                </a:schemeClr>
              </a:solidFill>
            </a:endParaRPr>
          </a:p>
          <a:p>
            <a:pPr>
              <a:lnSpc>
                <a:spcPct val="90000"/>
              </a:lnSpc>
              <a:spcAft>
                <a:spcPts val="600"/>
              </a:spcAft>
              <a:buFont typeface="Calibri" panose="020F0502020204030204" pitchFamily="34" charset="0"/>
            </a:pPr>
            <a:r>
              <a:rPr lang="en-US" sz="1500" b="1" dirty="0">
                <a:solidFill>
                  <a:schemeClr val="tx1">
                    <a:lumMod val="75000"/>
                    <a:lumOff val="25000"/>
                  </a:schemeClr>
                </a:solidFill>
              </a:rPr>
              <a:t>MARCH 23, 2026– </a:t>
            </a:r>
            <a:r>
              <a:rPr lang="en-US" sz="1500" dirty="0">
                <a:solidFill>
                  <a:schemeClr val="tx1">
                    <a:lumMod val="75000"/>
                    <a:lumOff val="25000"/>
                  </a:schemeClr>
                </a:solidFill>
              </a:rPr>
              <a:t>Awards Shortlist announced</a:t>
            </a:r>
          </a:p>
          <a:p>
            <a:pPr>
              <a:lnSpc>
                <a:spcPct val="90000"/>
              </a:lnSpc>
              <a:spcAft>
                <a:spcPts val="600"/>
              </a:spcAft>
              <a:buFont typeface="Calibri" panose="020F0502020204030204" pitchFamily="34" charset="0"/>
            </a:pPr>
            <a:endParaRPr lang="en-US" sz="1500" b="1" dirty="0">
              <a:solidFill>
                <a:schemeClr val="tx1">
                  <a:lumMod val="75000"/>
                  <a:lumOff val="25000"/>
                </a:schemeClr>
              </a:solidFill>
            </a:endParaRPr>
          </a:p>
          <a:p>
            <a:pPr>
              <a:lnSpc>
                <a:spcPct val="90000"/>
              </a:lnSpc>
              <a:spcAft>
                <a:spcPts val="600"/>
              </a:spcAft>
              <a:buFont typeface="Calibri" panose="020F0502020204030204" pitchFamily="34" charset="0"/>
            </a:pPr>
            <a:r>
              <a:rPr lang="en-US" sz="1500" b="1" dirty="0">
                <a:solidFill>
                  <a:schemeClr val="tx1">
                    <a:lumMod val="75000"/>
                    <a:lumOff val="25000"/>
                  </a:schemeClr>
                </a:solidFill>
              </a:rPr>
              <a:t>MAY 6, 2026</a:t>
            </a:r>
            <a:r>
              <a:rPr lang="en-US" sz="1500" dirty="0">
                <a:solidFill>
                  <a:schemeClr val="tx1">
                    <a:lumMod val="75000"/>
                    <a:lumOff val="25000"/>
                  </a:schemeClr>
                </a:solidFill>
              </a:rPr>
              <a:t>– Firm Rankings &amp; Lawyer Rankings published</a:t>
            </a:r>
          </a:p>
          <a:p>
            <a:pPr>
              <a:lnSpc>
                <a:spcPct val="90000"/>
              </a:lnSpc>
              <a:spcAft>
                <a:spcPts val="600"/>
              </a:spcAft>
              <a:buFont typeface="Calibri" panose="020F0502020204030204" pitchFamily="34" charset="0"/>
            </a:pPr>
            <a:endParaRPr lang="en-US" sz="1500" dirty="0">
              <a:solidFill>
                <a:schemeClr val="tx1">
                  <a:lumMod val="75000"/>
                  <a:lumOff val="25000"/>
                </a:schemeClr>
              </a:solidFill>
            </a:endParaRPr>
          </a:p>
          <a:p>
            <a:pPr>
              <a:lnSpc>
                <a:spcPct val="90000"/>
              </a:lnSpc>
              <a:spcAft>
                <a:spcPts val="600"/>
              </a:spcAft>
              <a:buFont typeface="Calibri" panose="020F0502020204030204" pitchFamily="34" charset="0"/>
            </a:pPr>
            <a:r>
              <a:rPr lang="en-US" sz="1500" b="1" dirty="0">
                <a:solidFill>
                  <a:schemeClr val="tx1">
                    <a:lumMod val="75000"/>
                    <a:lumOff val="25000"/>
                  </a:schemeClr>
                </a:solidFill>
              </a:rPr>
              <a:t>May 2026 </a:t>
            </a:r>
            <a:r>
              <a:rPr lang="en-US" sz="1500" dirty="0">
                <a:solidFill>
                  <a:schemeClr val="tx1">
                    <a:lumMod val="75000"/>
                    <a:lumOff val="25000"/>
                  </a:schemeClr>
                </a:solidFill>
              </a:rPr>
              <a:t>– Awards Gala </a:t>
            </a:r>
            <a:r>
              <a:rPr lang="en-US" sz="1500" i="1" dirty="0">
                <a:solidFill>
                  <a:schemeClr val="tx1">
                    <a:lumMod val="75000"/>
                    <a:lumOff val="25000"/>
                  </a:schemeClr>
                </a:solidFill>
              </a:rPr>
              <a:t>(exact date TBD)</a:t>
            </a:r>
            <a:endParaRPr lang="en-US" sz="1500" dirty="0">
              <a:solidFill>
                <a:schemeClr val="tx1">
                  <a:lumMod val="75000"/>
                  <a:lumOff val="25000"/>
                </a:schemeClr>
              </a:solidFill>
            </a:endParaRPr>
          </a:p>
          <a:p>
            <a:pPr>
              <a:lnSpc>
                <a:spcPct val="90000"/>
              </a:lnSpc>
              <a:spcAft>
                <a:spcPts val="600"/>
              </a:spcAft>
              <a:buFont typeface="Calibri" panose="020F0502020204030204" pitchFamily="34" charset="0"/>
            </a:pPr>
            <a:endParaRPr lang="en-US" sz="700" dirty="0">
              <a:solidFill>
                <a:schemeClr val="tx1">
                  <a:lumMod val="75000"/>
                  <a:lumOff val="25000"/>
                </a:schemeClr>
              </a:solidFill>
            </a:endParaRPr>
          </a:p>
          <a:p>
            <a:pPr>
              <a:lnSpc>
                <a:spcPct val="90000"/>
              </a:lnSpc>
              <a:spcAft>
                <a:spcPts val="600"/>
              </a:spcAft>
              <a:buFont typeface="Calibri" panose="020F0502020204030204" pitchFamily="34" charset="0"/>
            </a:pPr>
            <a:endParaRPr lang="en-US" sz="700" dirty="0">
              <a:solidFill>
                <a:schemeClr val="tx1">
                  <a:lumMod val="75000"/>
                  <a:lumOff val="25000"/>
                </a:schemeClr>
              </a:solidFill>
            </a:endParaRPr>
          </a:p>
        </p:txBody>
      </p:sp>
      <p:pic>
        <p:nvPicPr>
          <p:cNvPr id="3" name="Picture 2" descr="A close up of a flower&#10;&#10;Description automatically generated">
            <a:extLst>
              <a:ext uri="{FF2B5EF4-FFF2-40B4-BE49-F238E27FC236}">
                <a16:creationId xmlns:a16="http://schemas.microsoft.com/office/drawing/2014/main" id="{EB2BD0A5-5627-6D3D-B0F0-B6E52618C07D}"/>
              </a:ext>
            </a:extLst>
          </p:cNvPr>
          <p:cNvPicPr>
            <a:picLocks noChangeAspect="1"/>
          </p:cNvPicPr>
          <p:nvPr/>
        </p:nvPicPr>
        <p:blipFill rotWithShape="1">
          <a:blip r:embed="rId2"/>
          <a:srcRect t="14011" r="3" b="14012"/>
          <a:stretch/>
        </p:blipFill>
        <p:spPr>
          <a:xfrm>
            <a:off x="275872" y="2482033"/>
            <a:ext cx="3252152" cy="1170436"/>
          </a:xfrm>
          <a:prstGeom prst="rect">
            <a:avLst/>
          </a:prstGeom>
        </p:spPr>
      </p:pic>
    </p:spTree>
    <p:extLst>
      <p:ext uri="{BB962C8B-B14F-4D97-AF65-F5344CB8AC3E}">
        <p14:creationId xmlns:p14="http://schemas.microsoft.com/office/powerpoint/2010/main" val="32408280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16A0E3C-60E6-4F39-BC55-5F7C224E1F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cxnSp>
        <p:nvCxnSpPr>
          <p:cNvPr id="9" name="Straight Connector 8">
            <a:extLst>
              <a:ext uri="{FF2B5EF4-FFF2-40B4-BE49-F238E27FC236}">
                <a16:creationId xmlns:a16="http://schemas.microsoft.com/office/drawing/2014/main" id="{C5025DAC-8B93-4160-B017-3A274A5828C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useBgFill="1">
        <p:nvSpPr>
          <p:cNvPr id="11" name="Rectangle 10">
            <a:extLst>
              <a:ext uri="{FF2B5EF4-FFF2-40B4-BE49-F238E27FC236}">
                <a16:creationId xmlns:a16="http://schemas.microsoft.com/office/drawing/2014/main" id="{C8DD82D3-D002-45B0-B16A-82B3DA4EFD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3" name="Straight Connector 12">
            <a:extLst>
              <a:ext uri="{FF2B5EF4-FFF2-40B4-BE49-F238E27FC236}">
                <a16:creationId xmlns:a16="http://schemas.microsoft.com/office/drawing/2014/main" id="{9F09C252-16FE-4557-AD6D-BB5CA773496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042052" y="1778497"/>
            <a:ext cx="0" cy="3200400"/>
          </a:xfrm>
          <a:prstGeom prst="line">
            <a:avLst/>
          </a:prstGeom>
          <a:ln w="19050">
            <a:solidFill>
              <a:schemeClr val="tx1"/>
            </a:solidFill>
            <a:miter lim="800000"/>
          </a:ln>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22A6FB8B-F7D1-5B44-AD0D-A3038EF2D80F}"/>
              </a:ext>
            </a:extLst>
          </p:cNvPr>
          <p:cNvSpPr txBox="1"/>
          <p:nvPr/>
        </p:nvSpPr>
        <p:spPr>
          <a:xfrm>
            <a:off x="4716266" y="668248"/>
            <a:ext cx="6791894" cy="5147973"/>
          </a:xfrm>
          <a:prstGeom prst="rect">
            <a:avLst/>
          </a:prstGeom>
        </p:spPr>
        <p:txBody>
          <a:bodyPr vert="horz" lIns="0" tIns="45720" rIns="0" bIns="45720" rtlCol="0" anchor="ctr">
            <a:normAutofit/>
          </a:bodyPr>
          <a:lstStyle/>
          <a:p>
            <a:pPr algn="ctr">
              <a:lnSpc>
                <a:spcPct val="90000"/>
              </a:lnSpc>
              <a:spcAft>
                <a:spcPts val="600"/>
              </a:spcAft>
              <a:buFont typeface="Calibri" panose="020F0502020204030204" pitchFamily="34" charset="0"/>
            </a:pPr>
            <a:r>
              <a:rPr lang="en-US" sz="1700" b="1" dirty="0">
                <a:solidFill>
                  <a:srgbClr val="C00000"/>
                </a:solidFill>
              </a:rPr>
              <a:t>COMPLETION OF THE QUESTIONNAIRE</a:t>
            </a:r>
          </a:p>
          <a:p>
            <a:pPr>
              <a:lnSpc>
                <a:spcPct val="90000"/>
              </a:lnSpc>
              <a:spcAft>
                <a:spcPts val="600"/>
              </a:spcAft>
              <a:buFont typeface="Calibri" panose="020F0502020204030204" pitchFamily="34" charset="0"/>
            </a:pPr>
            <a:endParaRPr lang="en-US" sz="1700" dirty="0">
              <a:solidFill>
                <a:schemeClr val="tx1">
                  <a:lumMod val="75000"/>
                  <a:lumOff val="25000"/>
                </a:schemeClr>
              </a:solidFill>
            </a:endParaRPr>
          </a:p>
          <a:p>
            <a:pPr>
              <a:lnSpc>
                <a:spcPct val="90000"/>
              </a:lnSpc>
              <a:spcAft>
                <a:spcPts val="600"/>
              </a:spcAft>
              <a:buFont typeface="Calibri" panose="020F0502020204030204" pitchFamily="34" charset="0"/>
            </a:pPr>
            <a:r>
              <a:rPr lang="en-US" sz="1700" dirty="0">
                <a:solidFill>
                  <a:schemeClr val="tx1">
                    <a:lumMod val="75000"/>
                    <a:lumOff val="25000"/>
                  </a:schemeClr>
                </a:solidFill>
              </a:rPr>
              <a:t>The purpose of the Questionnaire is to tell the story of the firm’s litigation capacity, specifically as it pertains to the past year:</a:t>
            </a:r>
          </a:p>
          <a:p>
            <a:pPr marL="285750" indent="-285750">
              <a:lnSpc>
                <a:spcPct val="90000"/>
              </a:lnSpc>
              <a:spcAft>
                <a:spcPts val="600"/>
              </a:spcAft>
              <a:buFont typeface="Calibri" panose="020F0502020204030204" pitchFamily="34" charset="0"/>
              <a:buChar char="•"/>
            </a:pPr>
            <a:endParaRPr lang="en-US" sz="1700" dirty="0">
              <a:solidFill>
                <a:schemeClr val="tx1">
                  <a:lumMod val="75000"/>
                  <a:lumOff val="25000"/>
                </a:schemeClr>
              </a:solidFill>
            </a:endParaRPr>
          </a:p>
          <a:p>
            <a:pPr marL="285750" indent="-285750">
              <a:lnSpc>
                <a:spcPct val="90000"/>
              </a:lnSpc>
              <a:spcAft>
                <a:spcPts val="600"/>
              </a:spcAft>
              <a:buFont typeface="Calibri" panose="020F0502020204030204" pitchFamily="34" charset="0"/>
              <a:buChar char="•"/>
            </a:pPr>
            <a:r>
              <a:rPr lang="en-US" sz="1700" dirty="0">
                <a:solidFill>
                  <a:schemeClr val="tx1">
                    <a:lumMod val="75000"/>
                    <a:lumOff val="25000"/>
                  </a:schemeClr>
                </a:solidFill>
                <a:highlight>
                  <a:srgbClr val="FFFF00"/>
                </a:highlight>
              </a:rPr>
              <a:t>Highlight key practice areas </a:t>
            </a:r>
            <a:r>
              <a:rPr lang="en-US" sz="1700" dirty="0">
                <a:solidFill>
                  <a:schemeClr val="tx1">
                    <a:lumMod val="75000"/>
                    <a:lumOff val="25000"/>
                  </a:schemeClr>
                </a:solidFill>
              </a:rPr>
              <a:t>(where applicable) in which the firm has particularly excelled in the past year</a:t>
            </a:r>
          </a:p>
          <a:p>
            <a:pPr marL="285750" indent="-285750">
              <a:lnSpc>
                <a:spcPct val="90000"/>
              </a:lnSpc>
              <a:spcAft>
                <a:spcPts val="600"/>
              </a:spcAft>
              <a:buFont typeface="Calibri" panose="020F0502020204030204" pitchFamily="34" charset="0"/>
              <a:buChar char="•"/>
            </a:pPr>
            <a:r>
              <a:rPr lang="en-US" sz="1700" dirty="0">
                <a:solidFill>
                  <a:schemeClr val="tx1">
                    <a:lumMod val="75000"/>
                    <a:lumOff val="25000"/>
                  </a:schemeClr>
                </a:solidFill>
              </a:rPr>
              <a:t>Mention key partners who you would consider the firm’s leaders and up-and-comers in said key areas. THESE CAN BE THOSE ALREADY RECOGNIZED BY BENCHMARK OR NEW CANDIDATES.</a:t>
            </a:r>
          </a:p>
          <a:p>
            <a:pPr marL="285750" indent="-285750">
              <a:lnSpc>
                <a:spcPct val="90000"/>
              </a:lnSpc>
              <a:spcAft>
                <a:spcPts val="600"/>
              </a:spcAft>
              <a:buFont typeface="Calibri" panose="020F0502020204030204" pitchFamily="34" charset="0"/>
              <a:buChar char="•"/>
            </a:pPr>
            <a:r>
              <a:rPr lang="en-US" sz="1700" dirty="0">
                <a:solidFill>
                  <a:schemeClr val="tx1">
                    <a:lumMod val="75000"/>
                    <a:lumOff val="25000"/>
                  </a:schemeClr>
                </a:solidFill>
              </a:rPr>
              <a:t>Provide details on cases and mandates that demonstrate these strengths in the “Representative Work” section.</a:t>
            </a:r>
          </a:p>
          <a:p>
            <a:pPr marL="285750" indent="-285750">
              <a:lnSpc>
                <a:spcPct val="90000"/>
              </a:lnSpc>
              <a:spcAft>
                <a:spcPts val="600"/>
              </a:spcAft>
              <a:buFont typeface="Calibri" panose="020F0502020204030204" pitchFamily="34" charset="0"/>
              <a:buChar char="•"/>
            </a:pPr>
            <a:r>
              <a:rPr lang="en-US" sz="1700" dirty="0">
                <a:solidFill>
                  <a:schemeClr val="tx1">
                    <a:lumMod val="75000"/>
                    <a:lumOff val="25000"/>
                  </a:schemeClr>
                </a:solidFill>
              </a:rPr>
              <a:t>Mark clearly in </a:t>
            </a:r>
            <a:r>
              <a:rPr lang="en-US" sz="1700" b="1" dirty="0">
                <a:solidFill>
                  <a:srgbClr val="C00000"/>
                </a:solidFill>
              </a:rPr>
              <a:t>RED</a:t>
            </a:r>
            <a:r>
              <a:rPr lang="en-US" sz="1700" dirty="0">
                <a:solidFill>
                  <a:schemeClr val="tx1">
                    <a:lumMod val="75000"/>
                    <a:lumOff val="25000"/>
                  </a:schemeClr>
                </a:solidFill>
              </a:rPr>
              <a:t> any confidential information that you </a:t>
            </a:r>
            <a:r>
              <a:rPr lang="en-US" sz="1700" u="sng" dirty="0">
                <a:solidFill>
                  <a:schemeClr val="tx1">
                    <a:lumMod val="75000"/>
                    <a:lumOff val="25000"/>
                  </a:schemeClr>
                </a:solidFill>
              </a:rPr>
              <a:t>do not want published</a:t>
            </a:r>
          </a:p>
          <a:p>
            <a:pPr marL="285750" indent="-285750">
              <a:lnSpc>
                <a:spcPct val="90000"/>
              </a:lnSpc>
              <a:spcAft>
                <a:spcPts val="600"/>
              </a:spcAft>
              <a:buFont typeface="Calibri" panose="020F0502020204030204" pitchFamily="34" charset="0"/>
              <a:buChar char="•"/>
            </a:pPr>
            <a:r>
              <a:rPr lang="en-US" sz="1700" dirty="0">
                <a:solidFill>
                  <a:schemeClr val="tx1">
                    <a:lumMod val="75000"/>
                    <a:lumOff val="25000"/>
                  </a:schemeClr>
                </a:solidFill>
              </a:rPr>
              <a:t>Extensions may be granted upon request (and within reason)</a:t>
            </a:r>
          </a:p>
        </p:txBody>
      </p:sp>
      <p:sp>
        <p:nvSpPr>
          <p:cNvPr id="15" name="Rectangle 14">
            <a:extLst>
              <a:ext uri="{FF2B5EF4-FFF2-40B4-BE49-F238E27FC236}">
                <a16:creationId xmlns:a16="http://schemas.microsoft.com/office/drawing/2014/main" id="{14552793-7DFF-4EC7-AC69-D34A75D018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pic>
        <p:nvPicPr>
          <p:cNvPr id="4" name="Picture 3">
            <a:extLst>
              <a:ext uri="{FF2B5EF4-FFF2-40B4-BE49-F238E27FC236}">
                <a16:creationId xmlns:a16="http://schemas.microsoft.com/office/drawing/2014/main" id="{683A6522-4B88-172E-6E32-49C8DC09FD6F}"/>
              </a:ext>
            </a:extLst>
          </p:cNvPr>
          <p:cNvPicPr>
            <a:picLocks noChangeAspect="1"/>
          </p:cNvPicPr>
          <p:nvPr/>
        </p:nvPicPr>
        <p:blipFill>
          <a:blip r:embed="rId2"/>
          <a:stretch>
            <a:fillRect/>
          </a:stretch>
        </p:blipFill>
        <p:spPr>
          <a:xfrm>
            <a:off x="401794" y="1564379"/>
            <a:ext cx="3915727" cy="3628636"/>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Tree>
    <p:extLst>
      <p:ext uri="{BB962C8B-B14F-4D97-AF65-F5344CB8AC3E}">
        <p14:creationId xmlns:p14="http://schemas.microsoft.com/office/powerpoint/2010/main" val="38769607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F7D78F0-4ED0-C7E7-B9EE-177A6776E7B8}"/>
              </a:ext>
            </a:extLst>
          </p:cNvPr>
          <p:cNvSpPr txBox="1"/>
          <p:nvPr/>
        </p:nvSpPr>
        <p:spPr>
          <a:xfrm>
            <a:off x="2993721" y="0"/>
            <a:ext cx="5498926"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400" b="1" dirty="0">
                <a:solidFill>
                  <a:srgbClr val="C00000"/>
                </a:solidFill>
              </a:rPr>
              <a:t>REPRESENTATIVE WORK SECTION</a:t>
            </a:r>
          </a:p>
        </p:txBody>
      </p:sp>
      <p:pic>
        <p:nvPicPr>
          <p:cNvPr id="6" name="Picture 5">
            <a:extLst>
              <a:ext uri="{FF2B5EF4-FFF2-40B4-BE49-F238E27FC236}">
                <a16:creationId xmlns:a16="http://schemas.microsoft.com/office/drawing/2014/main" id="{278A1432-8E7F-5C29-35C3-299D26CB8F6C}"/>
              </a:ext>
            </a:extLst>
          </p:cNvPr>
          <p:cNvPicPr>
            <a:picLocks noChangeAspect="1"/>
          </p:cNvPicPr>
          <p:nvPr/>
        </p:nvPicPr>
        <p:blipFill>
          <a:blip r:embed="rId2"/>
          <a:stretch>
            <a:fillRect/>
          </a:stretch>
        </p:blipFill>
        <p:spPr>
          <a:xfrm>
            <a:off x="320250" y="494059"/>
            <a:ext cx="6320007" cy="5869882"/>
          </a:xfrm>
          <a:prstGeom prst="rect">
            <a:avLst/>
          </a:prstGeom>
        </p:spPr>
      </p:pic>
      <p:sp>
        <p:nvSpPr>
          <p:cNvPr id="8" name="TextBox 7">
            <a:extLst>
              <a:ext uri="{FF2B5EF4-FFF2-40B4-BE49-F238E27FC236}">
                <a16:creationId xmlns:a16="http://schemas.microsoft.com/office/drawing/2014/main" id="{E52F01D2-883A-3DAF-D64E-F0382D4ABA44}"/>
              </a:ext>
            </a:extLst>
          </p:cNvPr>
          <p:cNvSpPr txBox="1"/>
          <p:nvPr/>
        </p:nvSpPr>
        <p:spPr>
          <a:xfrm>
            <a:off x="6640257" y="864296"/>
            <a:ext cx="4421688" cy="707886"/>
          </a:xfrm>
          <a:prstGeom prst="rect">
            <a:avLst/>
          </a:prstGeom>
          <a:noFill/>
        </p:spPr>
        <p:txBody>
          <a:bodyPr wrap="square" rtlCol="0">
            <a:spAutoFit/>
          </a:bodyPr>
          <a:lstStyle/>
          <a:p>
            <a:r>
              <a:rPr lang="en-US" sz="1000" b="1" dirty="0"/>
              <a:t>If there are any aspects of confidentiality to any work you are highlighting, of if they are fully confidential,</a:t>
            </a:r>
            <a:r>
              <a:rPr lang="en-US" sz="1000" b="1" u="sng" dirty="0"/>
              <a:t> PLEASE </a:t>
            </a:r>
            <a:r>
              <a:rPr lang="en-US" sz="1000" b="1" dirty="0"/>
              <a:t>take whatever steps necessary to denote this in order to fully safeguard it from being published.</a:t>
            </a:r>
          </a:p>
        </p:txBody>
      </p:sp>
      <p:sp>
        <p:nvSpPr>
          <p:cNvPr id="9" name="TextBox 8">
            <a:extLst>
              <a:ext uri="{FF2B5EF4-FFF2-40B4-BE49-F238E27FC236}">
                <a16:creationId xmlns:a16="http://schemas.microsoft.com/office/drawing/2014/main" id="{2F1B4BD9-753E-7BDE-697F-A140F9907663}"/>
              </a:ext>
            </a:extLst>
          </p:cNvPr>
          <p:cNvSpPr txBox="1"/>
          <p:nvPr/>
        </p:nvSpPr>
        <p:spPr>
          <a:xfrm>
            <a:off x="6665309" y="2048546"/>
            <a:ext cx="5120221" cy="1631216"/>
          </a:xfrm>
          <a:prstGeom prst="rect">
            <a:avLst/>
          </a:prstGeom>
          <a:noFill/>
        </p:spPr>
        <p:txBody>
          <a:bodyPr wrap="square" rtlCol="0">
            <a:spAutoFit/>
          </a:bodyPr>
          <a:lstStyle/>
          <a:p>
            <a:r>
              <a:rPr lang="en-US" sz="1000" b="1" dirty="0"/>
              <a:t>If you would like this case to be considered as a potential “impact case” at our annual award ceremony, we will need to know the case name. Criteria considered in these “impact case” selections are legal novelty, financial significance, social gravity (pro bono counts!), precedence set, etc. Impact case winners had to have met with decisive conclusions within the past 12 months, and the winning firm must be the victor in the case. No cases of “ongoing” status will be considered. If a decision is being appealed, this can be noted in the “description” field, but if a decision has been rendered, please mark the status as “closed” and provide the date. Provides greater clarity when canvassing for potential impact case award winners.</a:t>
            </a:r>
          </a:p>
        </p:txBody>
      </p:sp>
      <p:sp>
        <p:nvSpPr>
          <p:cNvPr id="10" name="TextBox 9">
            <a:extLst>
              <a:ext uri="{FF2B5EF4-FFF2-40B4-BE49-F238E27FC236}">
                <a16:creationId xmlns:a16="http://schemas.microsoft.com/office/drawing/2014/main" id="{6C5D8C9B-E025-A97D-C395-E412E0DB9C7F}"/>
              </a:ext>
            </a:extLst>
          </p:cNvPr>
          <p:cNvSpPr txBox="1"/>
          <p:nvPr/>
        </p:nvSpPr>
        <p:spPr>
          <a:xfrm>
            <a:off x="6665309" y="1632139"/>
            <a:ext cx="2670924" cy="246221"/>
          </a:xfrm>
          <a:prstGeom prst="rect">
            <a:avLst/>
          </a:prstGeom>
          <a:noFill/>
        </p:spPr>
        <p:txBody>
          <a:bodyPr wrap="none" rtlCol="0">
            <a:spAutoFit/>
          </a:bodyPr>
          <a:lstStyle/>
          <a:p>
            <a:r>
              <a:rPr lang="en-US" sz="1000" b="1" dirty="0"/>
              <a:t>Industry sector not necessary but helpful</a:t>
            </a:r>
          </a:p>
        </p:txBody>
      </p:sp>
      <p:sp>
        <p:nvSpPr>
          <p:cNvPr id="11" name="TextBox 10">
            <a:extLst>
              <a:ext uri="{FF2B5EF4-FFF2-40B4-BE49-F238E27FC236}">
                <a16:creationId xmlns:a16="http://schemas.microsoft.com/office/drawing/2014/main" id="{8291E217-18E9-E077-2FE0-D2C9AC544060}"/>
              </a:ext>
            </a:extLst>
          </p:cNvPr>
          <p:cNvSpPr txBox="1"/>
          <p:nvPr/>
        </p:nvSpPr>
        <p:spPr>
          <a:xfrm>
            <a:off x="6636896" y="3712156"/>
            <a:ext cx="5327305" cy="1169551"/>
          </a:xfrm>
          <a:prstGeom prst="rect">
            <a:avLst/>
          </a:prstGeom>
          <a:noFill/>
        </p:spPr>
        <p:txBody>
          <a:bodyPr wrap="square" rtlCol="0">
            <a:spAutoFit/>
          </a:bodyPr>
          <a:lstStyle/>
          <a:p>
            <a:r>
              <a:rPr lang="en-US" sz="1000" b="1" dirty="0"/>
              <a:t>Please be honest with the name(s) of lead partner(s.) List those that actually did the work (and not just those that wield the most political influence internally) so that we can properly attribute credit. As for the other lawyer(s) on the team involved, you should only include the PARTNERS.</a:t>
            </a:r>
            <a:br>
              <a:rPr lang="en-US" sz="1000" b="1" dirty="0"/>
            </a:br>
            <a:br>
              <a:rPr lang="en-US" sz="1000" b="1" dirty="0"/>
            </a:br>
            <a:br>
              <a:rPr lang="en-US" sz="1000" b="1" dirty="0"/>
            </a:br>
            <a:r>
              <a:rPr lang="en-US" sz="1000" b="1" dirty="0"/>
              <a:t>Other law firms and their roles is very helpful but not necessary.</a:t>
            </a:r>
          </a:p>
        </p:txBody>
      </p:sp>
      <p:sp>
        <p:nvSpPr>
          <p:cNvPr id="12" name="TextBox 11">
            <a:extLst>
              <a:ext uri="{FF2B5EF4-FFF2-40B4-BE49-F238E27FC236}">
                <a16:creationId xmlns:a16="http://schemas.microsoft.com/office/drawing/2014/main" id="{A6D4C145-7494-3EAC-5A4A-8F50D171BFC5}"/>
              </a:ext>
            </a:extLst>
          </p:cNvPr>
          <p:cNvSpPr txBox="1"/>
          <p:nvPr/>
        </p:nvSpPr>
        <p:spPr>
          <a:xfrm>
            <a:off x="6636896" y="5042909"/>
            <a:ext cx="5021474" cy="1323439"/>
          </a:xfrm>
          <a:prstGeom prst="rect">
            <a:avLst/>
          </a:prstGeom>
          <a:noFill/>
        </p:spPr>
        <p:txBody>
          <a:bodyPr wrap="square" rtlCol="0">
            <a:spAutoFit/>
          </a:bodyPr>
          <a:lstStyle/>
          <a:p>
            <a:r>
              <a:rPr lang="en-US" sz="1000" b="1" dirty="0"/>
              <a:t>Tell the story of the case – what happened, to whom, when, why, etc. – in the simplest terms. Avoid too much potentially confusing jargon and legalese. Feel free to expound upon the significance and outcome with factual content concerning novelty or precedence set, etc. but please avoid spin and puffery that just adds bulk to the text but adds little value. Please also be clear as to whether it was a win, lose or draw. </a:t>
            </a:r>
            <a:r>
              <a:rPr lang="en-US" sz="1000" b="1" i="1" dirty="0"/>
              <a:t>IT’S OK TO ADMIT YOU LOST! </a:t>
            </a:r>
            <a:r>
              <a:rPr lang="en-US" sz="1000" b="1" dirty="0"/>
              <a:t>Your involvement in the case is what counts. AND YES, IF YOU ALREADY PROVIDED THIS CONTENT TO OTHERS, YOU CAN JUST COPY AND PASTE HERE.</a:t>
            </a:r>
          </a:p>
        </p:txBody>
      </p:sp>
    </p:spTree>
    <p:extLst>
      <p:ext uri="{BB962C8B-B14F-4D97-AF65-F5344CB8AC3E}">
        <p14:creationId xmlns:p14="http://schemas.microsoft.com/office/powerpoint/2010/main" val="11661201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6BA7A41-8938-24D9-8CA3-143DEC829237}"/>
              </a:ext>
            </a:extLst>
          </p:cNvPr>
          <p:cNvSpPr txBox="1"/>
          <p:nvPr/>
        </p:nvSpPr>
        <p:spPr>
          <a:xfrm>
            <a:off x="3564819" y="494708"/>
            <a:ext cx="5354134"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a:solidFill>
                  <a:srgbClr val="C00000"/>
                </a:solidFill>
              </a:rPr>
              <a:t>*NEW* 2026 QUESTION: AI TECHNOLOGY</a:t>
            </a:r>
            <a:endParaRPr lang="en-US" dirty="0"/>
          </a:p>
        </p:txBody>
      </p:sp>
      <p:pic>
        <p:nvPicPr>
          <p:cNvPr id="5" name="Picture 4" descr="A red and white sheet of paper&#10;&#10;AI-generated content may be incorrect.">
            <a:extLst>
              <a:ext uri="{FF2B5EF4-FFF2-40B4-BE49-F238E27FC236}">
                <a16:creationId xmlns:a16="http://schemas.microsoft.com/office/drawing/2014/main" id="{F9490E33-07E9-09C2-F093-6FB81A018F4F}"/>
              </a:ext>
            </a:extLst>
          </p:cNvPr>
          <p:cNvPicPr>
            <a:picLocks noChangeAspect="1"/>
          </p:cNvPicPr>
          <p:nvPr/>
        </p:nvPicPr>
        <p:blipFill>
          <a:blip r:embed="rId2"/>
          <a:stretch>
            <a:fillRect/>
          </a:stretch>
        </p:blipFill>
        <p:spPr>
          <a:xfrm>
            <a:off x="1193277" y="1211001"/>
            <a:ext cx="9815090" cy="4272023"/>
          </a:xfrm>
          <a:prstGeom prst="rect">
            <a:avLst/>
          </a:prstGeom>
        </p:spPr>
      </p:pic>
    </p:spTree>
    <p:extLst>
      <p:ext uri="{BB962C8B-B14F-4D97-AF65-F5344CB8AC3E}">
        <p14:creationId xmlns:p14="http://schemas.microsoft.com/office/powerpoint/2010/main" val="27360275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table with red text">
            <a:extLst>
              <a:ext uri="{FF2B5EF4-FFF2-40B4-BE49-F238E27FC236}">
                <a16:creationId xmlns:a16="http://schemas.microsoft.com/office/drawing/2014/main" id="{273C2833-8F88-4CB1-2F31-36D551A7B3BF}"/>
              </a:ext>
            </a:extLst>
          </p:cNvPr>
          <p:cNvPicPr>
            <a:picLocks noChangeAspect="1"/>
          </p:cNvPicPr>
          <p:nvPr/>
        </p:nvPicPr>
        <p:blipFill>
          <a:blip r:embed="rId2"/>
          <a:stretch>
            <a:fillRect/>
          </a:stretch>
        </p:blipFill>
        <p:spPr>
          <a:xfrm>
            <a:off x="483204" y="3207817"/>
            <a:ext cx="11322182" cy="2633998"/>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3" name="TextBox 2">
            <a:extLst>
              <a:ext uri="{FF2B5EF4-FFF2-40B4-BE49-F238E27FC236}">
                <a16:creationId xmlns:a16="http://schemas.microsoft.com/office/drawing/2014/main" id="{E794BE1C-ACA4-2F60-E80F-91DA5F9ACE88}"/>
              </a:ext>
            </a:extLst>
          </p:cNvPr>
          <p:cNvSpPr txBox="1"/>
          <p:nvPr/>
        </p:nvSpPr>
        <p:spPr>
          <a:xfrm>
            <a:off x="646091" y="1023200"/>
            <a:ext cx="10996409" cy="20313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PROVIDE RELEVANT CLIENT REFERENCES USING THE TEMPLATE PROVIDED</a:t>
            </a:r>
          </a:p>
          <a:p>
            <a:pPr marL="285750" indent="-285750">
              <a:buFont typeface="Arial"/>
              <a:buChar char="•"/>
            </a:pPr>
            <a:r>
              <a:rPr lang="en-US" dirty="0"/>
              <a:t>Timeliness is particularly of the essence with this aspect of the submission process</a:t>
            </a:r>
          </a:p>
          <a:p>
            <a:pPr marL="285750" indent="-285750">
              <a:buFont typeface="Arial"/>
              <a:buChar char="•"/>
            </a:pPr>
            <a:r>
              <a:rPr lang="en-US" dirty="0"/>
              <a:t>It is especially critical to submit your references on time for greater chances of a response</a:t>
            </a:r>
          </a:p>
          <a:p>
            <a:pPr marL="285750" indent="-285750">
              <a:buFont typeface="Arial"/>
              <a:buChar char="•"/>
            </a:pPr>
            <a:r>
              <a:rPr lang="en-US" dirty="0"/>
              <a:t>Do not change the structure or layout of the template – these MUST be submitted as such. Any ones that aren’t won’t be accepted.</a:t>
            </a:r>
          </a:p>
          <a:p>
            <a:endParaRPr lang="en-US" dirty="0">
              <a:solidFill>
                <a:srgbClr val="000000"/>
              </a:solidFill>
            </a:endParaRPr>
          </a:p>
          <a:p>
            <a:pPr>
              <a:buFont typeface="Arial"/>
            </a:pPr>
            <a:r>
              <a:rPr lang="en-US" dirty="0">
                <a:solidFill>
                  <a:srgbClr val="C00000"/>
                </a:solidFill>
              </a:rPr>
              <a:t>All references will be contacted with the</a:t>
            </a:r>
            <a:r>
              <a:rPr lang="en-US" dirty="0"/>
              <a:t> </a:t>
            </a:r>
            <a:r>
              <a:rPr lang="en-US" dirty="0">
                <a:solidFill>
                  <a:srgbClr val="C00000"/>
                </a:solidFill>
              </a:rPr>
              <a:t>Client &amp; Professional References Survey</a:t>
            </a:r>
          </a:p>
        </p:txBody>
      </p:sp>
      <p:sp>
        <p:nvSpPr>
          <p:cNvPr id="4" name="TextBox 3">
            <a:extLst>
              <a:ext uri="{FF2B5EF4-FFF2-40B4-BE49-F238E27FC236}">
                <a16:creationId xmlns:a16="http://schemas.microsoft.com/office/drawing/2014/main" id="{227B17E2-8C01-5968-F297-BCBC05C9454A}"/>
              </a:ext>
            </a:extLst>
          </p:cNvPr>
          <p:cNvSpPr txBox="1"/>
          <p:nvPr/>
        </p:nvSpPr>
        <p:spPr>
          <a:xfrm>
            <a:off x="1461753" y="367048"/>
            <a:ext cx="9257762"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dirty="0">
                <a:solidFill>
                  <a:srgbClr val="C00000"/>
                </a:solidFill>
              </a:rPr>
              <a:t>COMPLETION OF THE CLIENT &amp; PROFESSIONAL REFERENCES</a:t>
            </a:r>
            <a:endParaRPr lang="en-US" sz="2400">
              <a:solidFill>
                <a:srgbClr val="C00000"/>
              </a:solidFill>
            </a:endParaRPr>
          </a:p>
        </p:txBody>
      </p:sp>
    </p:spTree>
    <p:extLst>
      <p:ext uri="{BB962C8B-B14F-4D97-AF65-F5344CB8AC3E}">
        <p14:creationId xmlns:p14="http://schemas.microsoft.com/office/powerpoint/2010/main" val="10798143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1">
            <a:extLst>
              <a:ext uri="{FF2B5EF4-FFF2-40B4-BE49-F238E27FC236}">
                <a16:creationId xmlns:a16="http://schemas.microsoft.com/office/drawing/2014/main" id="{D458E539-116E-2875-C4CB-33BDE3648C8F}"/>
              </a:ext>
            </a:extLst>
          </p:cNvPr>
          <p:cNvSpPr txBox="1"/>
          <p:nvPr/>
        </p:nvSpPr>
        <p:spPr>
          <a:xfrm>
            <a:off x="6676735" y="938242"/>
            <a:ext cx="5204252" cy="5262979"/>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400" b="1" dirty="0">
                <a:solidFill>
                  <a:srgbClr val="C00000"/>
                </a:solidFill>
                <a:cs typeface="Calibri"/>
              </a:rPr>
              <a:t>All questionnaires and client references </a:t>
            </a:r>
            <a:r>
              <a:rPr lang="en-US" sz="1400" b="1" u="sng" dirty="0">
                <a:solidFill>
                  <a:srgbClr val="C00000"/>
                </a:solidFill>
                <a:cs typeface="Calibri"/>
              </a:rPr>
              <a:t>must</a:t>
            </a:r>
            <a:r>
              <a:rPr lang="en-US" sz="1400" b="1" dirty="0">
                <a:solidFill>
                  <a:srgbClr val="C00000"/>
                </a:solidFill>
                <a:cs typeface="Calibri"/>
              </a:rPr>
              <a:t> be submitted via the Accreditation Submission Portal</a:t>
            </a:r>
            <a:endParaRPr lang="en-US" dirty="0"/>
          </a:p>
          <a:p>
            <a:pPr marL="285750" indent="-285750">
              <a:buFont typeface="Arial"/>
              <a:buChar char="•"/>
            </a:pPr>
            <a:endParaRPr lang="en-US" sz="1400" b="1" dirty="0">
              <a:solidFill>
                <a:srgbClr val="C00000"/>
              </a:solidFill>
              <a:cs typeface="Calibri"/>
            </a:endParaRPr>
          </a:p>
          <a:p>
            <a:pPr marL="285750" indent="-285750">
              <a:buFont typeface="Arial"/>
              <a:buChar char="•"/>
            </a:pPr>
            <a:r>
              <a:rPr lang="en-US" sz="1400" b="1" dirty="0">
                <a:solidFill>
                  <a:srgbClr val="C00000"/>
                </a:solidFill>
                <a:cs typeface="Calibri"/>
              </a:rPr>
              <a:t>You must register in order to submit</a:t>
            </a:r>
          </a:p>
          <a:p>
            <a:pPr marL="742950" lvl="1" indent="-285750">
              <a:buFont typeface="Arial"/>
              <a:buChar char="•"/>
            </a:pPr>
            <a:r>
              <a:rPr lang="en-US" sz="1400" i="1" dirty="0">
                <a:cs typeface="Calibri"/>
              </a:rPr>
              <a:t>Register early! </a:t>
            </a:r>
          </a:p>
          <a:p>
            <a:pPr marL="285750" indent="-285750">
              <a:buFont typeface="Arial"/>
              <a:buChar char="•"/>
            </a:pPr>
            <a:r>
              <a:rPr lang="en-US" sz="1400" dirty="0">
                <a:cs typeface="Calibri"/>
              </a:rPr>
              <a:t>Create your account</a:t>
            </a:r>
          </a:p>
          <a:p>
            <a:pPr marL="742950" lvl="1" indent="-285750">
              <a:buFont typeface="Arial"/>
              <a:buChar char="•"/>
            </a:pPr>
            <a:r>
              <a:rPr lang="en-US" sz="1400" dirty="0">
                <a:cs typeface="Calibri"/>
              </a:rPr>
              <a:t>Fill in all sections of the registration</a:t>
            </a:r>
            <a:endParaRPr lang="en-US" sz="1400" dirty="0">
              <a:ea typeface="+mn-lt"/>
              <a:cs typeface="+mn-lt"/>
            </a:endParaRPr>
          </a:p>
          <a:p>
            <a:pPr marL="742950" lvl="1" indent="-285750">
              <a:buFont typeface="Arial"/>
              <a:buChar char="•"/>
            </a:pPr>
            <a:r>
              <a:rPr lang="en-US" sz="1400" dirty="0">
                <a:cs typeface="Calibri"/>
              </a:rPr>
              <a:t>Begin typing your firm name in "Company" and wait for drop down menu to appear </a:t>
            </a:r>
            <a:r>
              <a:rPr lang="en-US" sz="1400" i="1" dirty="0">
                <a:cs typeface="Calibri"/>
              </a:rPr>
              <a:t>(about 15 seconds)</a:t>
            </a:r>
          </a:p>
          <a:p>
            <a:pPr marL="742950" lvl="1" indent="-285750">
              <a:buFont typeface="Arial"/>
              <a:buChar char="•"/>
            </a:pPr>
            <a:r>
              <a:rPr lang="en-US" sz="1400" b="1" dirty="0">
                <a:cs typeface="Calibri"/>
              </a:rPr>
              <a:t>Select your firm in the drop down as shown in the picture to the left</a:t>
            </a:r>
          </a:p>
          <a:p>
            <a:pPr marL="742950" lvl="1" indent="-285750">
              <a:buFont typeface="Arial"/>
              <a:buChar char="•"/>
            </a:pPr>
            <a:r>
              <a:rPr lang="en-US" sz="1400" b="1" dirty="0">
                <a:cs typeface="Calibri"/>
              </a:rPr>
              <a:t>If your firm does not appear in the drop-down menu, please request having your company added</a:t>
            </a:r>
          </a:p>
          <a:p>
            <a:pPr marL="742950" lvl="1" indent="-285750">
              <a:buFont typeface="Arial"/>
              <a:buChar char="•"/>
            </a:pPr>
            <a:r>
              <a:rPr lang="en-US" sz="1400" dirty="0">
                <a:cs typeface="Calibri"/>
              </a:rPr>
              <a:t>Begin typing in "Country" and select Canada from the drop-down menu (same 15 seconds!)</a:t>
            </a:r>
          </a:p>
          <a:p>
            <a:pPr marL="742950" lvl="1" indent="-285750">
              <a:buFont typeface="Arial"/>
              <a:buChar char="•"/>
            </a:pPr>
            <a:r>
              <a:rPr lang="en-US" sz="1400" dirty="0">
                <a:cs typeface="Calibri"/>
              </a:rPr>
              <a:t>If you don't receive an email confirmation, please let the Accreditation Portal team know. </a:t>
            </a:r>
          </a:p>
          <a:p>
            <a:pPr marL="285750" indent="-285750">
              <a:buFont typeface="Arial"/>
              <a:buChar char="•"/>
            </a:pPr>
            <a:r>
              <a:rPr lang="en-US" sz="1400" dirty="0">
                <a:cs typeface="Calibri"/>
              </a:rPr>
              <a:t>Keep your password safe! </a:t>
            </a:r>
          </a:p>
          <a:p>
            <a:pPr marL="742950" lvl="1" indent="-285750">
              <a:buFont typeface="Arial"/>
              <a:buChar char="•"/>
            </a:pPr>
            <a:r>
              <a:rPr lang="en-US" sz="1400" dirty="0">
                <a:cs typeface="Calibri"/>
              </a:rPr>
              <a:t>If you lose/forget it, request a new one immediately. Don't wait until firm submissions are due. PASSWORDS EXPIRE AFTER 90 DAYS OF INACTIVITY, SO IF YOU HAVE NOT USED THIS PORTAL SINCE LAST YEAR, YOU’LL LIKELY NEED A NEW ONE.</a:t>
            </a:r>
          </a:p>
        </p:txBody>
      </p:sp>
      <p:grpSp>
        <p:nvGrpSpPr>
          <p:cNvPr id="9" name="Group 8">
            <a:extLst>
              <a:ext uri="{FF2B5EF4-FFF2-40B4-BE49-F238E27FC236}">
                <a16:creationId xmlns:a16="http://schemas.microsoft.com/office/drawing/2014/main" id="{84DB2F83-A057-69CB-421A-468C2D091841}"/>
              </a:ext>
            </a:extLst>
          </p:cNvPr>
          <p:cNvGrpSpPr/>
          <p:nvPr/>
        </p:nvGrpSpPr>
        <p:grpSpPr>
          <a:xfrm>
            <a:off x="531670" y="1504884"/>
            <a:ext cx="6145065" cy="3846235"/>
            <a:chOff x="349219" y="1515617"/>
            <a:chExt cx="5801628" cy="3587207"/>
          </a:xfrm>
        </p:grpSpPr>
        <p:pic>
          <p:nvPicPr>
            <p:cNvPr id="10" name="Picture 9" descr="Graphical user interface, text, application, email&#10;&#10;Description automatically generated">
              <a:extLst>
                <a:ext uri="{FF2B5EF4-FFF2-40B4-BE49-F238E27FC236}">
                  <a16:creationId xmlns:a16="http://schemas.microsoft.com/office/drawing/2014/main" id="{F0E0C3B0-ABC1-55E8-DC93-84D941C39BD0}"/>
                </a:ext>
              </a:extLst>
            </p:cNvPr>
            <p:cNvPicPr>
              <a:picLocks noChangeAspect="1"/>
            </p:cNvPicPr>
            <p:nvPr/>
          </p:nvPicPr>
          <p:blipFill rotWithShape="1">
            <a:blip r:embed="rId2"/>
            <a:srcRect t="-102" r="2083" b="286"/>
            <a:stretch/>
          </p:blipFill>
          <p:spPr>
            <a:xfrm>
              <a:off x="349219" y="1515617"/>
              <a:ext cx="5801628" cy="3587207"/>
            </a:xfrm>
            <a:prstGeom prst="rect">
              <a:avLst/>
            </a:prstGeom>
          </p:spPr>
        </p:pic>
        <p:sp>
          <p:nvSpPr>
            <p:cNvPr id="11" name="Rectangle 10">
              <a:extLst>
                <a:ext uri="{FF2B5EF4-FFF2-40B4-BE49-F238E27FC236}">
                  <a16:creationId xmlns:a16="http://schemas.microsoft.com/office/drawing/2014/main" id="{01B870CB-8E76-FBC2-9573-5E2E991AA1BE}"/>
                </a:ext>
              </a:extLst>
            </p:cNvPr>
            <p:cNvSpPr/>
            <p:nvPr/>
          </p:nvSpPr>
          <p:spPr>
            <a:xfrm>
              <a:off x="4937178" y="3129301"/>
              <a:ext cx="1204783" cy="885568"/>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12" name="TextBox 11">
            <a:extLst>
              <a:ext uri="{FF2B5EF4-FFF2-40B4-BE49-F238E27FC236}">
                <a16:creationId xmlns:a16="http://schemas.microsoft.com/office/drawing/2014/main" id="{F190BDBB-99C5-10D0-B146-E973CBDE55F3}"/>
              </a:ext>
            </a:extLst>
          </p:cNvPr>
          <p:cNvSpPr txBox="1"/>
          <p:nvPr/>
        </p:nvSpPr>
        <p:spPr>
          <a:xfrm>
            <a:off x="2534187" y="234771"/>
            <a:ext cx="7111283"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400" b="1" u="sng" dirty="0">
                <a:solidFill>
                  <a:srgbClr val="C00000"/>
                </a:solidFill>
              </a:rPr>
              <a:t>HOW TO SUBMIT</a:t>
            </a:r>
          </a:p>
        </p:txBody>
      </p:sp>
      <p:sp>
        <p:nvSpPr>
          <p:cNvPr id="13" name="TextBox 12">
            <a:extLst>
              <a:ext uri="{FF2B5EF4-FFF2-40B4-BE49-F238E27FC236}">
                <a16:creationId xmlns:a16="http://schemas.microsoft.com/office/drawing/2014/main" id="{9693E612-1BAC-167A-0A06-83125C152C66}"/>
              </a:ext>
            </a:extLst>
          </p:cNvPr>
          <p:cNvSpPr txBox="1"/>
          <p:nvPr/>
        </p:nvSpPr>
        <p:spPr>
          <a:xfrm>
            <a:off x="1730062" y="3200400"/>
            <a:ext cx="573753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dirty="0"/>
          </a:p>
        </p:txBody>
      </p:sp>
    </p:spTree>
    <p:extLst>
      <p:ext uri="{BB962C8B-B14F-4D97-AF65-F5344CB8AC3E}">
        <p14:creationId xmlns:p14="http://schemas.microsoft.com/office/powerpoint/2010/main" val="39210477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D21341B4-681D-E184-DA88-16F2851219A1}"/>
              </a:ext>
            </a:extLst>
          </p:cNvPr>
          <p:cNvPicPr>
            <a:picLocks noChangeAspect="1"/>
          </p:cNvPicPr>
          <p:nvPr/>
        </p:nvPicPr>
        <p:blipFill>
          <a:blip r:embed="rId2"/>
          <a:stretch>
            <a:fillRect/>
          </a:stretch>
        </p:blipFill>
        <p:spPr>
          <a:xfrm>
            <a:off x="318304" y="769463"/>
            <a:ext cx="6231040" cy="266654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TextBox 3">
            <a:extLst>
              <a:ext uri="{FF2B5EF4-FFF2-40B4-BE49-F238E27FC236}">
                <a16:creationId xmlns:a16="http://schemas.microsoft.com/office/drawing/2014/main" id="{404D0E7F-4B28-800B-DDCE-E112CC63C07E}"/>
              </a:ext>
            </a:extLst>
          </p:cNvPr>
          <p:cNvSpPr txBox="1"/>
          <p:nvPr/>
        </p:nvSpPr>
        <p:spPr>
          <a:xfrm>
            <a:off x="3759174" y="225125"/>
            <a:ext cx="4680600"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400" b="1" u="sng" dirty="0">
                <a:solidFill>
                  <a:srgbClr val="C00000"/>
                </a:solidFill>
              </a:rPr>
              <a:t>HOW TO SUBMIT: Continuation</a:t>
            </a:r>
          </a:p>
        </p:txBody>
      </p:sp>
      <p:sp>
        <p:nvSpPr>
          <p:cNvPr id="5" name="TextBox 4">
            <a:extLst>
              <a:ext uri="{FF2B5EF4-FFF2-40B4-BE49-F238E27FC236}">
                <a16:creationId xmlns:a16="http://schemas.microsoft.com/office/drawing/2014/main" id="{C0E29EE3-D682-88F8-E51B-D450AB7A2E36}"/>
              </a:ext>
            </a:extLst>
          </p:cNvPr>
          <p:cNvSpPr txBox="1"/>
          <p:nvPr/>
        </p:nvSpPr>
        <p:spPr>
          <a:xfrm>
            <a:off x="6744544" y="1169154"/>
            <a:ext cx="5355134" cy="2400657"/>
          </a:xfrm>
          <a:prstGeom prst="rect">
            <a:avLst/>
          </a:prstGeom>
          <a:solidFill>
            <a:srgbClr val="C00000"/>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solidFill>
                  <a:schemeClr val="bg1"/>
                </a:solidFill>
              </a:rPr>
              <a:t>For </a:t>
            </a:r>
            <a:r>
              <a:rPr lang="en-US" b="1" dirty="0">
                <a:solidFill>
                  <a:schemeClr val="bg1"/>
                </a:solidFill>
              </a:rPr>
              <a:t>NATIONAL </a:t>
            </a:r>
            <a:r>
              <a:rPr lang="en-US" dirty="0">
                <a:solidFill>
                  <a:schemeClr val="bg1"/>
                </a:solidFill>
              </a:rPr>
              <a:t>Firms</a:t>
            </a:r>
          </a:p>
          <a:p>
            <a:endParaRPr lang="en-US" dirty="0">
              <a:solidFill>
                <a:schemeClr val="bg1"/>
              </a:solidFill>
            </a:endParaRPr>
          </a:p>
          <a:p>
            <a:pPr marL="342900" indent="-342900">
              <a:buAutoNum type="arabicPeriod"/>
            </a:pPr>
            <a:r>
              <a:rPr lang="en-US" dirty="0">
                <a:solidFill>
                  <a:schemeClr val="bg1"/>
                </a:solidFill>
              </a:rPr>
              <a:t>Select </a:t>
            </a:r>
            <a:r>
              <a:rPr lang="en-US" b="1" dirty="0">
                <a:solidFill>
                  <a:schemeClr val="bg1"/>
                </a:solidFill>
              </a:rPr>
              <a:t>'Canada' </a:t>
            </a:r>
            <a:r>
              <a:rPr lang="en-US" dirty="0">
                <a:solidFill>
                  <a:schemeClr val="bg1"/>
                </a:solidFill>
              </a:rPr>
              <a:t>as the Jurisdiction</a:t>
            </a:r>
          </a:p>
          <a:p>
            <a:pPr marL="342900" indent="-342900">
              <a:buAutoNum type="arabicPeriod"/>
            </a:pPr>
            <a:r>
              <a:rPr lang="en-US" dirty="0">
                <a:solidFill>
                  <a:schemeClr val="bg1"/>
                </a:solidFill>
              </a:rPr>
              <a:t>Select 'Dispute Resolution' as the Practice Area</a:t>
            </a:r>
          </a:p>
          <a:p>
            <a:pPr marL="342900" indent="-342900">
              <a:buAutoNum type="arabicPeriod"/>
            </a:pPr>
            <a:r>
              <a:rPr lang="en-US" dirty="0">
                <a:solidFill>
                  <a:schemeClr val="bg1"/>
                </a:solidFill>
              </a:rPr>
              <a:t>Click 'Upload file' to upload your documents</a:t>
            </a:r>
          </a:p>
          <a:p>
            <a:pPr marL="342900" indent="-342900">
              <a:buAutoNum type="arabicPeriod"/>
            </a:pPr>
            <a:endParaRPr lang="en-US" dirty="0">
              <a:solidFill>
                <a:schemeClr val="bg1"/>
              </a:solidFill>
            </a:endParaRPr>
          </a:p>
          <a:p>
            <a:r>
              <a:rPr lang="en-US" sz="1400" i="1" dirty="0">
                <a:solidFill>
                  <a:schemeClr val="bg1"/>
                </a:solidFill>
                <a:latin typeface="Calibri"/>
                <a:ea typeface="Calibri"/>
                <a:cs typeface="Calibri"/>
              </a:rPr>
              <a:t>To note: National firms should submit one form on behalf of the entire firm. Please DO NOT submit a separate document for each office or practice.</a:t>
            </a:r>
          </a:p>
        </p:txBody>
      </p:sp>
      <p:pic>
        <p:nvPicPr>
          <p:cNvPr id="6" name="Picture 5" descr="A screenshot of a computer&#10;&#10;AI-generated content may be incorrect.">
            <a:extLst>
              <a:ext uri="{FF2B5EF4-FFF2-40B4-BE49-F238E27FC236}">
                <a16:creationId xmlns:a16="http://schemas.microsoft.com/office/drawing/2014/main" id="{E25A7EEB-492C-C4A1-0D91-D1C6ED79F846}"/>
              </a:ext>
            </a:extLst>
          </p:cNvPr>
          <p:cNvPicPr>
            <a:picLocks noChangeAspect="1"/>
          </p:cNvPicPr>
          <p:nvPr/>
        </p:nvPicPr>
        <p:blipFill>
          <a:blip r:embed="rId3"/>
          <a:stretch>
            <a:fillRect/>
          </a:stretch>
        </p:blipFill>
        <p:spPr>
          <a:xfrm>
            <a:off x="318304" y="3546122"/>
            <a:ext cx="6231039" cy="267871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8" name="TextBox 7">
            <a:extLst>
              <a:ext uri="{FF2B5EF4-FFF2-40B4-BE49-F238E27FC236}">
                <a16:creationId xmlns:a16="http://schemas.microsoft.com/office/drawing/2014/main" id="{68F7D8B1-6BEB-11DD-EA8B-4BC8EEAC74F2}"/>
              </a:ext>
            </a:extLst>
          </p:cNvPr>
          <p:cNvSpPr txBox="1"/>
          <p:nvPr/>
        </p:nvSpPr>
        <p:spPr>
          <a:xfrm>
            <a:off x="6744542" y="3599838"/>
            <a:ext cx="5355134" cy="2554545"/>
          </a:xfrm>
          <a:prstGeom prst="rect">
            <a:avLst/>
          </a:prstGeom>
          <a:solidFill>
            <a:srgbClr val="C00000"/>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solidFill>
                  <a:schemeClr val="bg1"/>
                </a:solidFill>
              </a:rPr>
              <a:t>For </a:t>
            </a:r>
            <a:r>
              <a:rPr lang="en-US" b="1" dirty="0">
                <a:solidFill>
                  <a:schemeClr val="bg1"/>
                </a:solidFill>
              </a:rPr>
              <a:t>PROVINCIAL </a:t>
            </a:r>
            <a:r>
              <a:rPr lang="en-US" dirty="0">
                <a:solidFill>
                  <a:schemeClr val="bg1"/>
                </a:solidFill>
              </a:rPr>
              <a:t>Firms</a:t>
            </a:r>
          </a:p>
          <a:p>
            <a:endParaRPr lang="en-US" dirty="0">
              <a:solidFill>
                <a:schemeClr val="bg1"/>
              </a:solidFill>
            </a:endParaRPr>
          </a:p>
          <a:p>
            <a:pPr marL="342900" indent="-342900">
              <a:buAutoNum type="arabicPeriod"/>
            </a:pPr>
            <a:r>
              <a:rPr lang="en-US" dirty="0">
                <a:solidFill>
                  <a:schemeClr val="bg1"/>
                </a:solidFill>
              </a:rPr>
              <a:t>Select your </a:t>
            </a:r>
            <a:r>
              <a:rPr lang="en-US" b="1" dirty="0">
                <a:solidFill>
                  <a:schemeClr val="bg1"/>
                </a:solidFill>
              </a:rPr>
              <a:t>PROVINCE </a:t>
            </a:r>
            <a:r>
              <a:rPr lang="en-US" dirty="0">
                <a:solidFill>
                  <a:schemeClr val="bg1"/>
                </a:solidFill>
              </a:rPr>
              <a:t>as the Jurisdiction</a:t>
            </a:r>
          </a:p>
          <a:p>
            <a:pPr marL="800100" lvl="1" indent="-342900">
              <a:buFont typeface="Courier New"/>
              <a:buChar char="o"/>
            </a:pPr>
            <a:r>
              <a:rPr lang="en-US" sz="1200" i="1" dirty="0">
                <a:solidFill>
                  <a:schemeClr val="bg1"/>
                </a:solidFill>
              </a:rPr>
              <a:t>Choose from: Alberta; The Atlantics; British Columbia; Manitoba, Ontario; Quebec; Saskatchewan</a:t>
            </a:r>
          </a:p>
          <a:p>
            <a:pPr marL="342900" indent="-342900">
              <a:buAutoNum type="arabicPeriod"/>
            </a:pPr>
            <a:r>
              <a:rPr lang="en-US" dirty="0">
                <a:solidFill>
                  <a:schemeClr val="bg1"/>
                </a:solidFill>
              </a:rPr>
              <a:t>Select 'Dispute Resolution' as the Practice Area</a:t>
            </a:r>
          </a:p>
          <a:p>
            <a:pPr marL="342900" indent="-342900">
              <a:buAutoNum type="arabicPeriod"/>
            </a:pPr>
            <a:r>
              <a:rPr lang="en-US" dirty="0">
                <a:solidFill>
                  <a:schemeClr val="bg1"/>
                </a:solidFill>
              </a:rPr>
              <a:t>Click 'Upload file' to upload your documents</a:t>
            </a:r>
          </a:p>
          <a:p>
            <a:pPr marL="342900" indent="-342900">
              <a:buAutoNum type="arabicPeriod"/>
            </a:pPr>
            <a:endParaRPr lang="en-US" dirty="0">
              <a:solidFill>
                <a:schemeClr val="bg1"/>
              </a:solidFill>
            </a:endParaRPr>
          </a:p>
          <a:p>
            <a:r>
              <a:rPr lang="en-US" sz="1400" i="1" dirty="0">
                <a:solidFill>
                  <a:schemeClr val="bg1"/>
                </a:solidFill>
                <a:latin typeface="Calibri"/>
                <a:ea typeface="Calibri"/>
                <a:cs typeface="Calibri"/>
              </a:rPr>
              <a:t>Regional firms with offices in 2 provinces may submit for more than one Province, since each of their provincial offices can be very different.</a:t>
            </a:r>
          </a:p>
        </p:txBody>
      </p:sp>
    </p:spTree>
    <p:extLst>
      <p:ext uri="{BB962C8B-B14F-4D97-AF65-F5344CB8AC3E}">
        <p14:creationId xmlns:p14="http://schemas.microsoft.com/office/powerpoint/2010/main" val="18987570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15A62F5-2456-0245-858C-3153F03B68BC}"/>
              </a:ext>
            </a:extLst>
          </p:cNvPr>
          <p:cNvSpPr txBox="1"/>
          <p:nvPr/>
        </p:nvSpPr>
        <p:spPr>
          <a:xfrm>
            <a:off x="361754" y="302359"/>
            <a:ext cx="11396860" cy="6955750"/>
          </a:xfrm>
          <a:prstGeom prst="rect">
            <a:avLst/>
          </a:prstGeom>
          <a:noFill/>
        </p:spPr>
        <p:txBody>
          <a:bodyPr wrap="square" lIns="91440" tIns="45720" rIns="91440" bIns="45720" rtlCol="0" anchor="t">
            <a:spAutoFit/>
          </a:bodyPr>
          <a:lstStyle/>
          <a:p>
            <a:pPr algn="ctr"/>
            <a:r>
              <a:rPr lang="en-US" sz="2400" b="1" u="sng" dirty="0"/>
              <a:t>PARTNER INTERVIEWS</a:t>
            </a:r>
          </a:p>
          <a:p>
            <a:endParaRPr lang="en-US" dirty="0"/>
          </a:p>
          <a:p>
            <a:pPr marL="285750" indent="-285750">
              <a:buFont typeface="Arial" panose="020B0604020202020204" pitchFamily="34" charset="0"/>
              <a:buChar char="•"/>
            </a:pPr>
            <a:r>
              <a:rPr lang="en-US" sz="1600" b="1" dirty="0"/>
              <a:t>SCHEDULED ON A FIRST-COME, FIRST-SERVE BASIS BETWEEN NOW AND JANUARY 23, 2026</a:t>
            </a:r>
          </a:p>
          <a:p>
            <a:pPr marL="742950" lvl="1" indent="-285750">
              <a:buFont typeface="Wingdings" panose="05000000000000000000" pitchFamily="2" charset="2"/>
              <a:buChar char="Ø"/>
            </a:pPr>
            <a:r>
              <a:rPr lang="en-US" sz="1600" dirty="0"/>
              <a:t>CAN BE CONDUCTED:</a:t>
            </a:r>
          </a:p>
          <a:p>
            <a:pPr marL="1200150" lvl="2" indent="-285750">
              <a:buFont typeface="Wingdings" panose="05000000000000000000" pitchFamily="2" charset="2"/>
              <a:buChar char="q"/>
            </a:pPr>
            <a:r>
              <a:rPr lang="en-US" sz="1600" dirty="0"/>
              <a:t> LIVE IN-PERSON UPON REQUEST or</a:t>
            </a:r>
          </a:p>
          <a:p>
            <a:pPr marL="1200150" lvl="2" indent="-285750">
              <a:buFont typeface="Wingdings" panose="05000000000000000000" pitchFamily="2" charset="2"/>
              <a:buChar char="q"/>
            </a:pPr>
            <a:r>
              <a:rPr lang="en-US" sz="1600" dirty="0"/>
              <a:t> VIA PHONE/ZOOM (NO CALLS TAKEN FROM VEHICLES.) </a:t>
            </a:r>
            <a:br>
              <a:rPr lang="en-US" sz="1600" dirty="0"/>
            </a:br>
            <a:endParaRPr lang="en-US" sz="1600" dirty="0"/>
          </a:p>
          <a:p>
            <a:pPr marL="1657350" lvl="3" indent="-285750">
              <a:buFont typeface="Courier New" panose="02070309020205020404" pitchFamily="49" charset="0"/>
              <a:buChar char="o"/>
            </a:pPr>
            <a:r>
              <a:rPr lang="en-US" sz="1600" dirty="0"/>
              <a:t>8 PARTNERS MAX per </a:t>
            </a:r>
            <a:r>
              <a:rPr lang="en-US" sz="1600" i="1" dirty="0"/>
              <a:t>IN-PERSON</a:t>
            </a:r>
            <a:r>
              <a:rPr lang="en-US" sz="1600" dirty="0"/>
              <a:t> MEETING (90-MINUTE WINDOW PER FIRM) </a:t>
            </a:r>
            <a:r>
              <a:rPr lang="en-US" sz="1600" b="1" u="sng" dirty="0"/>
              <a:t>PARTNERS MUST BE PHYSICALLY PRESENT!</a:t>
            </a:r>
            <a:r>
              <a:rPr lang="en-US" sz="1600" dirty="0"/>
              <a:t> IF CERTAIN PARTNERS ARE UNAVAILABLE FOR A SCHEDULED IN-PERSON MEETING, REMOTE MEETINGS CAN BE CONDUCTED AT A LATER DATE BEFORE JANUARY 23.</a:t>
            </a:r>
          </a:p>
          <a:p>
            <a:pPr marL="1657350" lvl="3" indent="-285750">
              <a:buFont typeface="Courier New" panose="02070309020205020404" pitchFamily="49" charset="0"/>
              <a:buChar char="o"/>
            </a:pPr>
            <a:r>
              <a:rPr lang="en-US" sz="1600" dirty="0"/>
              <a:t>5 PARTNERS MAX per </a:t>
            </a:r>
            <a:r>
              <a:rPr lang="en-US" sz="1600" i="1" dirty="0"/>
              <a:t>ZOOM</a:t>
            </a:r>
            <a:r>
              <a:rPr lang="en-US" sz="1600" dirty="0"/>
              <a:t> MEETING (60 MINUTES PER FIRM or FIRM OFFICE)</a:t>
            </a:r>
          </a:p>
          <a:p>
            <a:pPr marL="1657350" lvl="3" indent="-285750">
              <a:buFont typeface="Courier New" panose="02070309020205020404" pitchFamily="49" charset="0"/>
              <a:buChar char="o"/>
            </a:pPr>
            <a:r>
              <a:rPr lang="en-US" sz="1600" dirty="0"/>
              <a:t>2 PARTNERS MAX per</a:t>
            </a:r>
            <a:r>
              <a:rPr lang="en-US" sz="1600" i="1" dirty="0"/>
              <a:t> PHONE CALL </a:t>
            </a:r>
            <a:r>
              <a:rPr lang="en-US" sz="1600" dirty="0"/>
              <a:t>(60 MINUTES)</a:t>
            </a:r>
          </a:p>
          <a:p>
            <a:endParaRPr lang="en-US" sz="1600" dirty="0"/>
          </a:p>
          <a:p>
            <a:pPr marL="285750" indent="-285750">
              <a:buFont typeface="Arial" panose="020B0604020202020204" pitchFamily="34" charset="0"/>
              <a:buChar char="•"/>
            </a:pPr>
            <a:r>
              <a:rPr lang="en-US" sz="1600" b="1" dirty="0"/>
              <a:t>PARTNERS SHOULD BE READY TO DISCUSS:</a:t>
            </a:r>
          </a:p>
          <a:p>
            <a:pPr marL="742950" lvl="1" indent="-285750">
              <a:buFont typeface="Arial" panose="020B0604020202020204" pitchFamily="34" charset="0"/>
              <a:buChar char="•"/>
            </a:pPr>
            <a:r>
              <a:rPr lang="en-US" sz="1600" dirty="0"/>
              <a:t>THEIR PAST YEAR IN LITIGATION AND DISPUTES (IN SOME CASES COMMENT MORE BROADLY ON THE FIRM OR THEIR DEPARTMENT, WHERE APPLICABLE) HOWEVER, A FULL DOSSIER OF CASE WORK IS NOT NECESSARY</a:t>
            </a:r>
          </a:p>
          <a:p>
            <a:pPr marL="742950" lvl="1" indent="-285750">
              <a:buFont typeface="Arial" panose="020B0604020202020204" pitchFamily="34" charset="0"/>
              <a:buChar char="•"/>
            </a:pPr>
            <a:r>
              <a:rPr lang="en-US" sz="1600" dirty="0"/>
              <a:t>OFFER MARKET COMMENTARY, INCLUDING PEER REVIEW. </a:t>
            </a:r>
          </a:p>
          <a:p>
            <a:pPr marL="742950" lvl="1" indent="-285750">
              <a:buFont typeface="Arial" panose="020B0604020202020204" pitchFamily="34" charset="0"/>
              <a:buChar char="•"/>
            </a:pPr>
            <a:r>
              <a:rPr lang="en-US" sz="1600" dirty="0"/>
              <a:t>POTENTIALLY DISCUSS NOVEL ISSUES OR TRENDS/PHENOMENA AFFECTING THEIR PRACTICE AND/OR CANADIAN LITIGATION MORE BROADLY. </a:t>
            </a:r>
          </a:p>
          <a:p>
            <a:pPr lvl="1"/>
            <a:endParaRPr lang="en-US" sz="1600" dirty="0"/>
          </a:p>
          <a:p>
            <a:r>
              <a:rPr lang="en-US" sz="1600" b="1" dirty="0"/>
              <a:t>ALL COMMENTARY IS OFF THE RECORD. NO QUOTES ARE EVER ATTRIBUTED.</a:t>
            </a:r>
          </a:p>
          <a:p>
            <a:r>
              <a:rPr lang="en-US" sz="1600" b="1" dirty="0">
                <a:solidFill>
                  <a:srgbClr val="C00000"/>
                </a:solidFill>
              </a:rPr>
              <a:t>START BOOKING INTERVIEWS EARLY TO GUARANTEE A PREFERRED TIME SLOT! IT IS NOT ADVISED TO WAIT UNTIL THE QUESTIONNAIRE DUE DATE.</a:t>
            </a:r>
          </a:p>
          <a:p>
            <a:endParaRPr lang="en-US" dirty="0"/>
          </a:p>
          <a:p>
            <a:endParaRPr lang="en-US" dirty="0"/>
          </a:p>
        </p:txBody>
      </p:sp>
    </p:spTree>
    <p:extLst>
      <p:ext uri="{BB962C8B-B14F-4D97-AF65-F5344CB8AC3E}">
        <p14:creationId xmlns:p14="http://schemas.microsoft.com/office/powerpoint/2010/main" val="16992995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8F73264-44F3-9542-9639-5B825A4B7DAE}"/>
              </a:ext>
            </a:extLst>
          </p:cNvPr>
          <p:cNvSpPr txBox="1"/>
          <p:nvPr/>
        </p:nvSpPr>
        <p:spPr>
          <a:xfrm>
            <a:off x="457200" y="342900"/>
            <a:ext cx="11272838" cy="5724644"/>
          </a:xfrm>
          <a:prstGeom prst="rect">
            <a:avLst/>
          </a:prstGeom>
          <a:noFill/>
        </p:spPr>
        <p:txBody>
          <a:bodyPr wrap="square" rtlCol="0">
            <a:spAutoFit/>
          </a:bodyPr>
          <a:lstStyle/>
          <a:p>
            <a:pPr algn="ctr"/>
            <a:r>
              <a:rPr lang="en-US" sz="2400" b="1" dirty="0">
                <a:solidFill>
                  <a:srgbClr val="C00000"/>
                </a:solidFill>
              </a:rPr>
              <a:t>FIRM RANKINGS</a:t>
            </a:r>
          </a:p>
          <a:p>
            <a:endParaRPr lang="en-US" dirty="0"/>
          </a:p>
          <a:p>
            <a:r>
              <a:rPr lang="en-US" dirty="0"/>
              <a:t>AS ALWAYS, BENCHMARK’S FIRM RANKINGS AIM TO FOCUS ON THE ELITE LEADERS IN THE LITIGATION MARKET. THEREFORE, WE USE A TWO-TIER RANKING SYSTEM.</a:t>
            </a:r>
          </a:p>
          <a:p>
            <a:endParaRPr lang="en-US" dirty="0"/>
          </a:p>
          <a:p>
            <a:endParaRPr lang="en-US" dirty="0"/>
          </a:p>
          <a:p>
            <a:pPr marL="285750" indent="-285750">
              <a:buFont typeface="Arial" panose="020B0604020202020204" pitchFamily="34" charset="0"/>
              <a:buChar char="•"/>
            </a:pPr>
            <a:r>
              <a:rPr lang="en-US" b="1" u="sng" dirty="0"/>
              <a:t>RECOMMENDED</a:t>
            </a:r>
            <a:r>
              <a:rPr lang="en-US" dirty="0"/>
              <a:t> – FIRMS THAT HAVE RECEIVED RECOGNITION AS LEADERS IN A PARTICULAR JURISDICTION OR PRACTICE AREA</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b="1" u="sng" dirty="0"/>
              <a:t>HIGHLY RECOMMENDED </a:t>
            </a:r>
            <a:r>
              <a:rPr lang="en-US" dirty="0"/>
              <a:t>– FIRMS THAT HAVE RECEIVED UNANIMOUS OR NEAR-UNANIMOUS RECOGNITION AS DOMINANT IN A PARTICULAR JURISDICTION OR PRACTICE AREA</a:t>
            </a:r>
          </a:p>
          <a:p>
            <a:pPr marL="285750" indent="-285750">
              <a:buFont typeface="Arial" panose="020B0604020202020204" pitchFamily="34" charset="0"/>
              <a:buChar char="•"/>
            </a:pPr>
            <a:endParaRPr lang="en-US" dirty="0"/>
          </a:p>
          <a:p>
            <a:r>
              <a:rPr lang="en-US" dirty="0"/>
              <a:t>SINCE WE ARE SPECIFICALLY FOCUSED ON LITIGATION AND DISPUTES, </a:t>
            </a:r>
            <a:r>
              <a:rPr lang="en-US" i="1" dirty="0"/>
              <a:t>SIZE DOESN’T ALWAYS MATTER</a:t>
            </a:r>
            <a:r>
              <a:rPr lang="en-US" dirty="0"/>
              <a:t>. SMALLER BOUTIQUE FIRMS CAN BE CONSIDERED DOMINANT IN THE LITIGATION COMMUNITY IN SOME JURISDICTIONS. LIKE ALL OF OUR FINDINGS, THESE ARE CONSTANTLY EVOLVING AND CAN CHANGE FROM YEAR TO YEAR.</a:t>
            </a:r>
          </a:p>
          <a:p>
            <a:pPr marL="285750" indent="-285750">
              <a:buFont typeface="Arial" panose="020B0604020202020204" pitchFamily="34" charset="0"/>
              <a:buChar char="•"/>
            </a:pPr>
            <a:endParaRPr lang="en-US" dirty="0"/>
          </a:p>
          <a:p>
            <a:endParaRPr lang="en-US" dirty="0"/>
          </a:p>
          <a:p>
            <a:endParaRPr lang="en-US" dirty="0"/>
          </a:p>
        </p:txBody>
      </p:sp>
    </p:spTree>
    <p:extLst>
      <p:ext uri="{BB962C8B-B14F-4D97-AF65-F5344CB8AC3E}">
        <p14:creationId xmlns:p14="http://schemas.microsoft.com/office/powerpoint/2010/main" val="18566379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7D07473-17E8-C547-8423-885AA147CBE7}"/>
              </a:ext>
            </a:extLst>
          </p:cNvPr>
          <p:cNvSpPr txBox="1"/>
          <p:nvPr/>
        </p:nvSpPr>
        <p:spPr>
          <a:xfrm>
            <a:off x="1100138" y="328614"/>
            <a:ext cx="10129837" cy="5262979"/>
          </a:xfrm>
          <a:prstGeom prst="rect">
            <a:avLst/>
          </a:prstGeom>
          <a:noFill/>
        </p:spPr>
        <p:txBody>
          <a:bodyPr wrap="square" rtlCol="0">
            <a:spAutoFit/>
          </a:bodyPr>
          <a:lstStyle/>
          <a:p>
            <a:pPr algn="ctr"/>
            <a:r>
              <a:rPr lang="en-US" sz="2400" b="1" dirty="0">
                <a:solidFill>
                  <a:srgbClr val="C00000"/>
                </a:solidFill>
              </a:rPr>
              <a:t>LITIGATION STARS and FUTURE STARS</a:t>
            </a:r>
          </a:p>
          <a:p>
            <a:endParaRPr lang="en-US" dirty="0"/>
          </a:p>
          <a:p>
            <a:pPr marL="285750" indent="-285750">
              <a:buFont typeface="Arial" panose="020B0604020202020204" pitchFamily="34" charset="0"/>
              <a:buChar char="•"/>
            </a:pPr>
            <a:r>
              <a:rPr lang="en-US" dirty="0"/>
              <a:t>LITIGATION STARS ARE THOSE INDIVIDUALS WHO HAVE BEEN ACKNOWLEDGED AS ESTABLISHED LEADERS IN SPECIFIC JURISDICTION(S) OR PRACTICE AREA(S)</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FUTURE STARS ARE THOSE WHO ARE DEEMED LIKELY TO BE LITIGATION STARS WITHIN THE NEXT TWO TO THREE YEARS MAXIMUM</a:t>
            </a:r>
          </a:p>
          <a:p>
            <a:endParaRPr lang="en-US" dirty="0"/>
          </a:p>
          <a:p>
            <a:r>
              <a:rPr lang="en-US" dirty="0"/>
              <a:t>LITIGATION STARS AND FUTURE STARS ALL MUST BE OF PARTNER LEVEL. </a:t>
            </a:r>
          </a:p>
          <a:p>
            <a:endParaRPr lang="en-US" dirty="0"/>
          </a:p>
          <a:p>
            <a:pPr algn="ctr"/>
            <a:endParaRPr lang="en-US" sz="2400" b="1" dirty="0"/>
          </a:p>
          <a:p>
            <a:pPr algn="ctr"/>
            <a:endParaRPr lang="en-US" sz="2400" b="1" dirty="0"/>
          </a:p>
          <a:p>
            <a:pPr algn="ctr"/>
            <a:endParaRPr lang="en-US" sz="2400" b="1" dirty="0"/>
          </a:p>
          <a:p>
            <a:pPr algn="ctr"/>
            <a:r>
              <a:rPr lang="en-US" sz="2400" b="1" dirty="0">
                <a:solidFill>
                  <a:srgbClr val="C00000"/>
                </a:solidFill>
              </a:rPr>
              <a:t>PRACTICE AREAS</a:t>
            </a:r>
          </a:p>
          <a:p>
            <a:pPr algn="ctr"/>
            <a:endParaRPr lang="en-US" dirty="0"/>
          </a:p>
          <a:p>
            <a:r>
              <a:rPr lang="en-US" i="1" dirty="0"/>
              <a:t>ANY</a:t>
            </a:r>
            <a:r>
              <a:rPr lang="en-US" dirty="0"/>
              <a:t> AREA OF LITIGATION IS FAIR GAME TO BE RECOGNIZED. THIS INCLUDES SMALLER, NICHE AREAS</a:t>
            </a:r>
          </a:p>
        </p:txBody>
      </p:sp>
    </p:spTree>
    <p:extLst>
      <p:ext uri="{BB962C8B-B14F-4D97-AF65-F5344CB8AC3E}">
        <p14:creationId xmlns:p14="http://schemas.microsoft.com/office/powerpoint/2010/main" val="26533152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BEC1DE8-ECF4-3C43-A5D8-765A777155F4}"/>
              </a:ext>
            </a:extLst>
          </p:cNvPr>
          <p:cNvSpPr txBox="1"/>
          <p:nvPr/>
        </p:nvSpPr>
        <p:spPr>
          <a:xfrm>
            <a:off x="552450" y="500061"/>
            <a:ext cx="11087100" cy="5786199"/>
          </a:xfrm>
          <a:prstGeom prst="rect">
            <a:avLst/>
          </a:prstGeom>
          <a:noFill/>
        </p:spPr>
        <p:txBody>
          <a:bodyPr wrap="square" lIns="91440" tIns="45720" rIns="91440" bIns="45720" rtlCol="0" anchor="t">
            <a:spAutoFit/>
          </a:bodyPr>
          <a:lstStyle/>
          <a:p>
            <a:pPr algn="ctr"/>
            <a:r>
              <a:rPr lang="en-US" sz="2000" b="1" dirty="0">
                <a:solidFill>
                  <a:srgbClr val="C00000"/>
                </a:solidFill>
              </a:rPr>
              <a:t>SPECIAL HONO(U)RS</a:t>
            </a:r>
          </a:p>
          <a:p>
            <a:endParaRPr lang="en-US" sz="2000" dirty="0"/>
          </a:p>
          <a:p>
            <a:r>
              <a:rPr lang="en-US" sz="2000" dirty="0">
                <a:solidFill>
                  <a:srgbClr val="C00000"/>
                </a:solidFill>
              </a:rPr>
              <a:t>TOP 50 TRIAL LAWYERS IN CANADA </a:t>
            </a:r>
            <a:r>
              <a:rPr lang="en-US" sz="2000" dirty="0"/>
              <a:t>– </a:t>
            </a:r>
            <a:r>
              <a:rPr lang="en-US" sz="1600" dirty="0"/>
              <a:t>THE 50 LITIGATORS ACKNOWLEDGED THROUGHOUT THE COURSE OF THE RESEARCH FOR BENCHMARK CANADA 2026 AS BEING SPECIFICALLY NOTEWORTHY AS TRIAL LAWYERS. THIS LIST COVERS ALL JURISDICTIONS IN CANADA AND INCLUDES SEASONED PARTNERS AS WELL AS MORE RECENT ADDITIONS. INCLUDED AT PRESS TIME FOR BENCHMARK CANADA 2026.</a:t>
            </a:r>
          </a:p>
          <a:p>
            <a:endParaRPr lang="en-US" sz="2000" dirty="0"/>
          </a:p>
          <a:p>
            <a:r>
              <a:rPr lang="en-US" sz="2000" dirty="0">
                <a:solidFill>
                  <a:srgbClr val="C00000"/>
                </a:solidFill>
              </a:rPr>
              <a:t>TOP 100 WOMEN LITIGATORS IN CANADA </a:t>
            </a:r>
            <a:r>
              <a:rPr lang="en-US" sz="2000" dirty="0"/>
              <a:t>– </a:t>
            </a:r>
            <a:r>
              <a:rPr lang="en-US" sz="1600" dirty="0"/>
              <a:t>THE 100 WOMEN LITIGATORS ACKNOWLEDGED THROUGHOUT THE COURSE OF THE RESEARCH FOR BENCHMARK CANADA 2026 AS BEING PARTICULARLY EXEMPLARY. THIS LIST COVERS ALL JURISDICTIONS IN CANADA AND INCLUDES SEASONED PARTNERS AS WELL AS MORE RECENT ADDITIONS. INCLUDED AS A COMPONENT OF THE US EDITION OF TOP 250 WOMEN IN LITIGATION AND GOES TO PRESS AT THAT TIME (SUMMER 2026)</a:t>
            </a:r>
          </a:p>
          <a:p>
            <a:endParaRPr lang="en-US" sz="2000" dirty="0"/>
          </a:p>
          <a:p>
            <a:r>
              <a:rPr lang="en-US" sz="2000" dirty="0">
                <a:solidFill>
                  <a:srgbClr val="C00000"/>
                </a:solidFill>
              </a:rPr>
              <a:t>TOP 40 &amp; UNDER LITIGATORS IN CANADA </a:t>
            </a:r>
            <a:r>
              <a:rPr lang="en-US" sz="2000" dirty="0"/>
              <a:t>– </a:t>
            </a:r>
            <a:r>
              <a:rPr lang="en-US" sz="1600" dirty="0"/>
              <a:t>THE TOP LITIGATORS AGED 40 AND UNDER ACKNOWLEDGED THROUGHOUT THE COURSE OF THE RESEARCH FOR BENCHMARK CANADA 2026 AS BEING PARTICULARLY EXEMPLARY. THIS LIST COVERS ALL JURISDICTIONS IN CANADA AND ALL NOMINEES </a:t>
            </a:r>
            <a:r>
              <a:rPr lang="en-US" sz="1600" b="1" u="sng" dirty="0"/>
              <a:t>MUST</a:t>
            </a:r>
            <a:r>
              <a:rPr lang="en-US" sz="1600" b="1" dirty="0"/>
              <a:t> </a:t>
            </a:r>
            <a:r>
              <a:rPr lang="en-US" sz="1600" dirty="0"/>
              <a:t>CONFIRM DOB TO BE LISTED. INCLUDED AS A COMPONENT OF THE US EDITION OF 40 AND UNDER LIST AND GOES TO PRESS AT THAT TIME (SUMMER 2026.)</a:t>
            </a:r>
          </a:p>
          <a:p>
            <a:endParaRPr lang="en-US" dirty="0"/>
          </a:p>
          <a:p>
            <a:endParaRPr lang="en-US" dirty="0"/>
          </a:p>
          <a:p>
            <a:endParaRPr lang="en-US" dirty="0"/>
          </a:p>
        </p:txBody>
      </p:sp>
    </p:spTree>
    <p:extLst>
      <p:ext uri="{BB962C8B-B14F-4D97-AF65-F5344CB8AC3E}">
        <p14:creationId xmlns:p14="http://schemas.microsoft.com/office/powerpoint/2010/main" val="3778805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0C2978E-9E6F-474C-A07B-83FF70A93FCA}"/>
              </a:ext>
            </a:extLst>
          </p:cNvPr>
          <p:cNvSpPr txBox="1"/>
          <p:nvPr/>
        </p:nvSpPr>
        <p:spPr>
          <a:xfrm>
            <a:off x="438912" y="200597"/>
            <a:ext cx="10919651" cy="5909310"/>
          </a:xfrm>
          <a:prstGeom prst="rect">
            <a:avLst/>
          </a:prstGeom>
          <a:noFill/>
        </p:spPr>
        <p:txBody>
          <a:bodyPr wrap="square" rtlCol="0">
            <a:spAutoFit/>
          </a:bodyPr>
          <a:lstStyle/>
          <a:p>
            <a:pPr algn="ctr"/>
            <a:r>
              <a:rPr lang="en-US" b="1" u="sng" dirty="0">
                <a:solidFill>
                  <a:srgbClr val="C00000"/>
                </a:solidFill>
              </a:rPr>
              <a:t>PRACTITIONER SURVEY </a:t>
            </a:r>
            <a:r>
              <a:rPr lang="en-US" b="1" u="sng" dirty="0"/>
              <a:t>– WHY WE SEND THEM and WHAT WE GET FROM THEM?</a:t>
            </a:r>
          </a:p>
          <a:p>
            <a:endParaRPr lang="en-US" dirty="0"/>
          </a:p>
          <a:p>
            <a:pPr marL="285750" indent="-285750">
              <a:buFont typeface="Arial" panose="020B0604020202020204" pitchFamily="34" charset="0"/>
              <a:buChar char="•"/>
            </a:pPr>
            <a:r>
              <a:rPr lang="en-US" dirty="0">
                <a:solidFill>
                  <a:srgbClr val="C00000"/>
                </a:solidFill>
              </a:rPr>
              <a:t>PRACTITIONER SURVEYS </a:t>
            </a:r>
            <a:r>
              <a:rPr lang="en-US" dirty="0"/>
              <a:t>ALLOW US TO GET TO KNOW PARTNERS BETTER, ESPECIALLY IF WE NEVER GOT A CHANCE TO MEET OR INTERVIEW THEM, AND IN MANY INSTANCES ALLOW US TO ESTABLISH CONTACT AND POTENTIALLY BUILD RELATIONSHIPS WHERE WE MAY NORMALLY NOT HAVE BEEN ABLE TO DO SO.</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THEY ALSO ALLOW US TO MINE FOR ADDITIONAL DATA THAT HELPS US GAIN INSIGHT FROM PARTNERS – THEIR EXPERIENCES IN THE MARKET, THEIR RELATIONSHIPS WITH IN-HOUSE TEAMS, ADDITIONAL CASES THEY MAY WANT TO DISCUSS (WHETHER OR NOT THEY WERE IN THE FIRM QUESTIONNAIRE), HOW BENCHMARK COULD FURTHER BE OF VALUE TO THEM, ETC.</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PRACTITIONER SURVEYS ARE SENT TO ALL CURRENTLY-RECOGNIZED LITIGATION PARTNERS. IT IS ALSO AN OPPORTUNITY FOR NON-RECOGNIZED PARTNERS TO PUT FORWARD ADDITIONAL CASEWORK FOR ADDED CONSIDERATION. COMPLETING THIS SURVEY DOES NOT GUARANTEE RECOGNITION.</a:t>
            </a:r>
          </a:p>
          <a:p>
            <a:endParaRPr lang="en-US" u="sng" dirty="0"/>
          </a:p>
          <a:p>
            <a:pPr algn="ctr"/>
            <a:r>
              <a:rPr lang="en-US" b="1" dirty="0">
                <a:solidFill>
                  <a:srgbClr val="C00000"/>
                </a:solidFill>
              </a:rPr>
              <a:t>THIS SURVEY IS </a:t>
            </a:r>
            <a:r>
              <a:rPr lang="en-US" b="1" u="sng" dirty="0">
                <a:solidFill>
                  <a:srgbClr val="C00000"/>
                </a:solidFill>
              </a:rPr>
              <a:t>NOT</a:t>
            </a:r>
            <a:r>
              <a:rPr lang="en-US" b="1" dirty="0">
                <a:solidFill>
                  <a:srgbClr val="C00000"/>
                </a:solidFill>
              </a:rPr>
              <a:t> MEANT TO BE COMPLETED BY ANYONE IN THE BUSINESS DEVELOPMENT/MARKETING/COMMUNICATIONS CAPACITY.</a:t>
            </a:r>
          </a:p>
          <a:p>
            <a:endParaRPr lang="en-US" b="1" dirty="0">
              <a:solidFill>
                <a:srgbClr val="C00000"/>
              </a:solidFill>
            </a:endParaRPr>
          </a:p>
          <a:p>
            <a:pPr algn="ctr"/>
            <a:r>
              <a:rPr lang="en-US" b="1" dirty="0">
                <a:solidFill>
                  <a:srgbClr val="C00000"/>
                </a:solidFill>
              </a:rPr>
              <a:t> </a:t>
            </a:r>
            <a:r>
              <a:rPr lang="en-US" sz="1600" i="1" dirty="0">
                <a:solidFill>
                  <a:srgbClr val="C00000"/>
                </a:solidFill>
              </a:rPr>
              <a:t>IF THE PARTNERS ARE NOT INTERESTED IN COMPLETING THE SURVEY, SIMPLY DISREGARD.</a:t>
            </a:r>
            <a:endParaRPr lang="en-US" i="1" dirty="0">
              <a:solidFill>
                <a:srgbClr val="C00000"/>
              </a:solidFill>
            </a:endParaRPr>
          </a:p>
        </p:txBody>
      </p:sp>
    </p:spTree>
    <p:extLst>
      <p:ext uri="{BB962C8B-B14F-4D97-AF65-F5344CB8AC3E}">
        <p14:creationId xmlns:p14="http://schemas.microsoft.com/office/powerpoint/2010/main" val="19461482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607F258-CF56-E748-B463-F88A25EEB073}"/>
              </a:ext>
            </a:extLst>
          </p:cNvPr>
          <p:cNvSpPr txBox="1"/>
          <p:nvPr/>
        </p:nvSpPr>
        <p:spPr>
          <a:xfrm>
            <a:off x="1143000" y="471488"/>
            <a:ext cx="10186988" cy="4708981"/>
          </a:xfrm>
          <a:prstGeom prst="rect">
            <a:avLst/>
          </a:prstGeom>
          <a:noFill/>
        </p:spPr>
        <p:txBody>
          <a:bodyPr wrap="square" rtlCol="0">
            <a:spAutoFit/>
          </a:bodyPr>
          <a:lstStyle/>
          <a:p>
            <a:pPr algn="ctr"/>
            <a:r>
              <a:rPr lang="en-US" sz="2400" b="1" dirty="0">
                <a:solidFill>
                  <a:srgbClr val="C00000"/>
                </a:solidFill>
              </a:rPr>
              <a:t>WHY PARTICIPATE?</a:t>
            </a:r>
          </a:p>
          <a:p>
            <a:pPr algn="ctr"/>
            <a:endParaRPr lang="en-US" sz="2400" b="1" dirty="0">
              <a:solidFill>
                <a:srgbClr val="C00000"/>
              </a:solidFill>
            </a:endParaRPr>
          </a:p>
          <a:p>
            <a:endParaRPr lang="en-US" dirty="0"/>
          </a:p>
          <a:p>
            <a:pPr marL="285750" indent="-285750">
              <a:buFont typeface="Arial" panose="020B0604020202020204" pitchFamily="34" charset="0"/>
              <a:buChar char="•"/>
            </a:pPr>
            <a:r>
              <a:rPr lang="en-US" dirty="0"/>
              <a:t>ENDORSEMENT FROM AN INDEPENDENT, JOURNALISTICALLY DRIVEN THIRD-PARTY RESOURCE THAT SPECIALIZES IN LITIGATION AND HAS BECOME A TRUSTED BRAND IN CANADA SINCE 2012</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CONNECTION TO LBG’S GLOBAL NETWORK</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OPPORTUNITIES TO BE RECOGNIZED FOR AWARDS, INVITED TO SPEAKING ENGAGEMENTS, INVITED TO PROVIDE THOUGHT LEADERSHIP FEATURES</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A COMPETING FIRM IS MOST LIKELY ENGAGING AND POTENTIALLY GAINING AN ADVANTAGE FROM THE OPTICS</a:t>
            </a:r>
          </a:p>
          <a:p>
            <a:endParaRPr lang="en-US" dirty="0"/>
          </a:p>
          <a:p>
            <a:endParaRPr lang="en-US" dirty="0"/>
          </a:p>
        </p:txBody>
      </p:sp>
    </p:spTree>
    <p:extLst>
      <p:ext uri="{BB962C8B-B14F-4D97-AF65-F5344CB8AC3E}">
        <p14:creationId xmlns:p14="http://schemas.microsoft.com/office/powerpoint/2010/main" val="37038182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39E3965E-AC41-4711-9D10-E25ABB132D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cxnSp>
        <p:nvCxnSpPr>
          <p:cNvPr id="20" name="Straight Connector 19">
            <a:extLst>
              <a:ext uri="{FF2B5EF4-FFF2-40B4-BE49-F238E27FC236}">
                <a16:creationId xmlns:a16="http://schemas.microsoft.com/office/drawing/2014/main" id="{1F5DC8C3-BA5F-4EED-BB9A-A14272BD82A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useBgFill="1">
        <p:nvSpPr>
          <p:cNvPr id="21" name="Rectangle 20">
            <a:extLst>
              <a:ext uri="{FF2B5EF4-FFF2-40B4-BE49-F238E27FC236}">
                <a16:creationId xmlns:a16="http://schemas.microsoft.com/office/drawing/2014/main" id="{A9286AD2-18A9-4868-A4E3-7A2097A208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1" cy="6857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C27AE38B-102B-794D-BBA8-076E2221A30A}"/>
              </a:ext>
            </a:extLst>
          </p:cNvPr>
          <p:cNvSpPr txBox="1"/>
          <p:nvPr/>
        </p:nvSpPr>
        <p:spPr>
          <a:xfrm>
            <a:off x="5289754" y="1527050"/>
            <a:ext cx="6253317" cy="2798062"/>
          </a:xfrm>
          <a:prstGeom prst="rect">
            <a:avLst/>
          </a:prstGeom>
        </p:spPr>
        <p:txBody>
          <a:bodyPr vert="horz" lIns="91440" tIns="45720" rIns="91440" bIns="45720" rtlCol="0" anchor="b">
            <a:normAutofit fontScale="92500" lnSpcReduction="20000"/>
          </a:bodyPr>
          <a:lstStyle/>
          <a:p>
            <a:pPr>
              <a:lnSpc>
                <a:spcPct val="90000"/>
              </a:lnSpc>
              <a:spcBef>
                <a:spcPct val="0"/>
              </a:spcBef>
              <a:spcAft>
                <a:spcPts val="600"/>
              </a:spcAft>
            </a:pPr>
            <a:endParaRPr lang="en-US" sz="6200" b="1" spc="-50" dirty="0">
              <a:solidFill>
                <a:srgbClr val="C00000"/>
              </a:solidFill>
              <a:latin typeface="+mj-lt"/>
              <a:ea typeface="+mj-ea"/>
              <a:cs typeface="+mj-cs"/>
            </a:endParaRPr>
          </a:p>
          <a:p>
            <a:pPr>
              <a:lnSpc>
                <a:spcPct val="90000"/>
              </a:lnSpc>
              <a:spcBef>
                <a:spcPct val="0"/>
              </a:spcBef>
              <a:spcAft>
                <a:spcPts val="600"/>
              </a:spcAft>
            </a:pPr>
            <a:r>
              <a:rPr lang="en-US" sz="6200" b="1" spc="-50" dirty="0">
                <a:solidFill>
                  <a:srgbClr val="C00000"/>
                </a:solidFill>
                <a:latin typeface="+mj-lt"/>
                <a:ea typeface="+mj-ea"/>
                <a:cs typeface="+mj-cs"/>
              </a:rPr>
              <a:t>Questions?</a:t>
            </a:r>
            <a:br>
              <a:rPr lang="en-US" sz="6200" b="1" spc="-50" dirty="0">
                <a:solidFill>
                  <a:srgbClr val="C00000"/>
                </a:solidFill>
                <a:latin typeface="+mj-lt"/>
                <a:ea typeface="+mj-ea"/>
                <a:cs typeface="+mj-cs"/>
              </a:rPr>
            </a:br>
            <a:r>
              <a:rPr lang="en-US" sz="6200" b="1" spc="-50" dirty="0">
                <a:solidFill>
                  <a:srgbClr val="C00000"/>
                </a:solidFill>
                <a:latin typeface="+mj-lt"/>
                <a:ea typeface="+mj-ea"/>
                <a:cs typeface="+mj-cs"/>
              </a:rPr>
              <a:t>Suggestions? </a:t>
            </a:r>
          </a:p>
          <a:p>
            <a:pPr>
              <a:lnSpc>
                <a:spcPct val="90000"/>
              </a:lnSpc>
              <a:spcBef>
                <a:spcPct val="0"/>
              </a:spcBef>
              <a:spcAft>
                <a:spcPts val="600"/>
              </a:spcAft>
            </a:pPr>
            <a:r>
              <a:rPr lang="en-US" sz="6200" b="1" spc="-50" dirty="0">
                <a:solidFill>
                  <a:srgbClr val="C00000"/>
                </a:solidFill>
                <a:latin typeface="+mj-lt"/>
                <a:ea typeface="+mj-ea"/>
                <a:cs typeface="+mj-cs"/>
              </a:rPr>
              <a:t>We’re all ears! </a:t>
            </a:r>
          </a:p>
        </p:txBody>
      </p:sp>
      <p:pic>
        <p:nvPicPr>
          <p:cNvPr id="4" name="Picture 3" descr="Wooden blocks with question marks">
            <a:extLst>
              <a:ext uri="{FF2B5EF4-FFF2-40B4-BE49-F238E27FC236}">
                <a16:creationId xmlns:a16="http://schemas.microsoft.com/office/drawing/2014/main" id="{283E43BD-C675-515E-703E-A32DBD2CFD83}"/>
              </a:ext>
            </a:extLst>
          </p:cNvPr>
          <p:cNvPicPr>
            <a:picLocks noChangeAspect="1"/>
          </p:cNvPicPr>
          <p:nvPr/>
        </p:nvPicPr>
        <p:blipFill>
          <a:blip r:embed="rId2"/>
          <a:srcRect l="22022" r="32862" b="-2"/>
          <a:stretch>
            <a:fillRect/>
          </a:stretch>
        </p:blipFill>
        <p:spPr>
          <a:xfrm>
            <a:off x="-1" y="1"/>
            <a:ext cx="4635315" cy="6857999"/>
          </a:xfrm>
          <a:prstGeom prst="rect">
            <a:avLst/>
          </a:prstGeom>
        </p:spPr>
      </p:pic>
      <p:cxnSp>
        <p:nvCxnSpPr>
          <p:cNvPr id="22" name="Straight Connector 21">
            <a:extLst>
              <a:ext uri="{FF2B5EF4-FFF2-40B4-BE49-F238E27FC236}">
                <a16:creationId xmlns:a16="http://schemas.microsoft.com/office/drawing/2014/main" id="{E7A7CD63-7EC3-44F3-95D0-595C4019FF2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427754" y="4498925"/>
            <a:ext cx="5636107"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06AE33C8-6554-584A-0298-39E3534E677B}"/>
              </a:ext>
            </a:extLst>
          </p:cNvPr>
          <p:cNvSpPr txBox="1"/>
          <p:nvPr/>
        </p:nvSpPr>
        <p:spPr>
          <a:xfrm>
            <a:off x="4872625" y="4910203"/>
            <a:ext cx="7039627" cy="646331"/>
          </a:xfrm>
          <a:prstGeom prst="rect">
            <a:avLst/>
          </a:prstGeom>
          <a:noFill/>
        </p:spPr>
        <p:txBody>
          <a:bodyPr wrap="square" rtlCol="0">
            <a:spAutoFit/>
          </a:bodyPr>
          <a:lstStyle/>
          <a:p>
            <a:r>
              <a:rPr lang="en-US" dirty="0"/>
              <a:t>Contact Michael Rafalowich, Managing Editor and Head of Research at </a:t>
            </a:r>
            <a:r>
              <a:rPr lang="en-US" dirty="0" err="1"/>
              <a:t>mrafalowich@benchmarklitigation.com</a:t>
            </a:r>
            <a:endParaRPr lang="en-US" dirty="0"/>
          </a:p>
        </p:txBody>
      </p:sp>
    </p:spTree>
    <p:extLst>
      <p:ext uri="{BB962C8B-B14F-4D97-AF65-F5344CB8AC3E}">
        <p14:creationId xmlns:p14="http://schemas.microsoft.com/office/powerpoint/2010/main" val="426566922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F64EE8-1B34-2365-C3CB-7A852AAA5533}"/>
              </a:ext>
            </a:extLst>
          </p:cNvPr>
          <p:cNvSpPr txBox="1">
            <a:spLocks/>
          </p:cNvSpPr>
          <p:nvPr/>
        </p:nvSpPr>
        <p:spPr>
          <a:xfrm>
            <a:off x="7872115" y="2880607"/>
            <a:ext cx="3589572" cy="627557"/>
          </a:xfrm>
          <a:prstGeom prst="rect">
            <a:avLst/>
          </a:prstGeom>
        </p:spPr>
        <p:txBody>
          <a:bodyPr>
            <a:noAutofit/>
          </a:bodyPr>
          <a:lstStyle>
            <a:lvl1pPr algn="l" defTabSz="914400" rtl="0" eaLnBrk="1" latinLnBrk="0" hangingPunct="1">
              <a:lnSpc>
                <a:spcPct val="90000"/>
              </a:lnSpc>
              <a:spcBef>
                <a:spcPct val="0"/>
              </a:spcBef>
              <a:buNone/>
              <a:defRPr sz="4200" i="0" kern="1200" spc="-50" baseline="0">
                <a:solidFill>
                  <a:schemeClr val="tx1">
                    <a:lumMod val="75000"/>
                    <a:lumOff val="25000"/>
                  </a:schemeClr>
                </a:solidFill>
                <a:latin typeface="+mj-lt"/>
                <a:ea typeface="+mj-ea"/>
                <a:cs typeface="+mj-cs"/>
              </a:defRPr>
            </a:lvl1pPr>
          </a:lstStyle>
          <a:p>
            <a:r>
              <a:rPr lang="en-US" sz="4800" b="1" dirty="0">
                <a:solidFill>
                  <a:srgbClr val="C00000"/>
                </a:solidFill>
                <a:latin typeface="Century Gothic"/>
              </a:rPr>
              <a:t>THANK YOU</a:t>
            </a:r>
            <a:endParaRPr lang="en-US" sz="4800" b="1" dirty="0">
              <a:solidFill>
                <a:srgbClr val="C00000"/>
              </a:solidFill>
              <a:latin typeface="Century Gothic" panose="020B0502020202020204" pitchFamily="34" charset="0"/>
            </a:endParaRPr>
          </a:p>
        </p:txBody>
      </p:sp>
      <p:sp>
        <p:nvSpPr>
          <p:cNvPr id="3" name="TextBox 2">
            <a:extLst>
              <a:ext uri="{FF2B5EF4-FFF2-40B4-BE49-F238E27FC236}">
                <a16:creationId xmlns:a16="http://schemas.microsoft.com/office/drawing/2014/main" id="{9B00BFD4-F05B-11E8-8400-C81D67E980F2}"/>
              </a:ext>
            </a:extLst>
          </p:cNvPr>
          <p:cNvSpPr txBox="1"/>
          <p:nvPr/>
        </p:nvSpPr>
        <p:spPr>
          <a:xfrm>
            <a:off x="619986" y="952315"/>
            <a:ext cx="7442344" cy="4783872"/>
          </a:xfrm>
          <a:prstGeom prst="rect">
            <a:avLst/>
          </a:prstGeom>
        </p:spPr>
        <p:txBody>
          <a:bodyPr vert="horz" lIns="0" tIns="45720" rIns="0" bIns="45720" rtlCol="0" anchor="t">
            <a:normAutofit/>
          </a:bodyPr>
          <a:lstStyle/>
          <a:p>
            <a:pPr>
              <a:lnSpc>
                <a:spcPct val="90000"/>
              </a:lnSpc>
              <a:spcAft>
                <a:spcPts val="600"/>
              </a:spcAft>
              <a:buFont typeface="Calibri" panose="020F0502020204030204" pitchFamily="34" charset="0"/>
            </a:pPr>
            <a:r>
              <a:rPr lang="en-US" sz="1500" b="1" dirty="0">
                <a:solidFill>
                  <a:srgbClr val="C00000"/>
                </a:solidFill>
              </a:rPr>
              <a:t>RESEARCH TIMELINE</a:t>
            </a:r>
          </a:p>
          <a:p>
            <a:pPr>
              <a:lnSpc>
                <a:spcPct val="90000"/>
              </a:lnSpc>
              <a:spcAft>
                <a:spcPts val="600"/>
              </a:spcAft>
              <a:buFont typeface="Calibri" panose="020F0502020204030204" pitchFamily="34" charset="0"/>
            </a:pPr>
            <a:endParaRPr lang="en-US" sz="1100" dirty="0">
              <a:solidFill>
                <a:schemeClr val="tx1">
                  <a:lumMod val="75000"/>
                  <a:lumOff val="25000"/>
                </a:schemeClr>
              </a:solidFill>
            </a:endParaRPr>
          </a:p>
          <a:p>
            <a:pPr>
              <a:lnSpc>
                <a:spcPct val="90000"/>
              </a:lnSpc>
              <a:spcAft>
                <a:spcPts val="600"/>
              </a:spcAft>
              <a:buFont typeface="Calibri" panose="020F0502020204030204" pitchFamily="34" charset="0"/>
            </a:pPr>
            <a:r>
              <a:rPr lang="en-US" sz="1300" b="1" dirty="0">
                <a:solidFill>
                  <a:schemeClr val="tx1">
                    <a:lumMod val="75000"/>
                    <a:lumOff val="25000"/>
                  </a:schemeClr>
                </a:solidFill>
              </a:rPr>
              <a:t>OCTOBER 1, 2025 </a:t>
            </a:r>
            <a:r>
              <a:rPr lang="en-US" sz="1300" dirty="0">
                <a:solidFill>
                  <a:schemeClr val="tx1">
                    <a:lumMod val="75000"/>
                    <a:lumOff val="25000"/>
                  </a:schemeClr>
                </a:solidFill>
              </a:rPr>
              <a:t>–Documents available: Questionnaire &amp; Client Referee template</a:t>
            </a:r>
          </a:p>
          <a:p>
            <a:pPr>
              <a:lnSpc>
                <a:spcPct val="90000"/>
              </a:lnSpc>
              <a:spcAft>
                <a:spcPts val="600"/>
              </a:spcAft>
              <a:buFont typeface="Calibri" panose="020F0502020204030204" pitchFamily="34" charset="0"/>
            </a:pPr>
            <a:endParaRPr lang="en-US" sz="1300" dirty="0">
              <a:solidFill>
                <a:schemeClr val="tx1">
                  <a:lumMod val="75000"/>
                  <a:lumOff val="25000"/>
                </a:schemeClr>
              </a:solidFill>
            </a:endParaRPr>
          </a:p>
          <a:p>
            <a:pPr>
              <a:lnSpc>
                <a:spcPct val="90000"/>
              </a:lnSpc>
              <a:spcAft>
                <a:spcPts val="600"/>
              </a:spcAft>
              <a:buFont typeface="Calibri" panose="020F0502020204030204" pitchFamily="34" charset="0"/>
            </a:pPr>
            <a:r>
              <a:rPr lang="en-US" sz="1300" b="1" dirty="0">
                <a:solidFill>
                  <a:schemeClr val="tx1">
                    <a:lumMod val="75000"/>
                    <a:lumOff val="25000"/>
                  </a:schemeClr>
                </a:solidFill>
              </a:rPr>
              <a:t>OCTOBER 27, 2025 </a:t>
            </a:r>
            <a:r>
              <a:rPr lang="en-US" sz="1300" dirty="0">
                <a:solidFill>
                  <a:schemeClr val="tx1">
                    <a:lumMod val="75000"/>
                    <a:lumOff val="25000"/>
                  </a:schemeClr>
                </a:solidFill>
              </a:rPr>
              <a:t>– </a:t>
            </a:r>
            <a:r>
              <a:rPr lang="en-US" sz="1300" b="1" dirty="0">
                <a:solidFill>
                  <a:schemeClr val="tx1">
                    <a:lumMod val="75000"/>
                    <a:lumOff val="25000"/>
                  </a:schemeClr>
                </a:solidFill>
              </a:rPr>
              <a:t>JANUARY 23, 2026 </a:t>
            </a:r>
            <a:r>
              <a:rPr lang="en-US" sz="1300" dirty="0">
                <a:solidFill>
                  <a:schemeClr val="tx1">
                    <a:lumMod val="75000"/>
                    <a:lumOff val="25000"/>
                  </a:schemeClr>
                </a:solidFill>
              </a:rPr>
              <a:t>– Partner interviews conducted</a:t>
            </a:r>
          </a:p>
          <a:p>
            <a:pPr>
              <a:lnSpc>
                <a:spcPct val="90000"/>
              </a:lnSpc>
              <a:spcAft>
                <a:spcPts val="600"/>
              </a:spcAft>
              <a:buFont typeface="Calibri" panose="020F0502020204030204" pitchFamily="34" charset="0"/>
            </a:pPr>
            <a:endParaRPr lang="en-US" sz="1300" dirty="0">
              <a:solidFill>
                <a:schemeClr val="tx1">
                  <a:lumMod val="75000"/>
                  <a:lumOff val="25000"/>
                </a:schemeClr>
              </a:solidFill>
            </a:endParaRPr>
          </a:p>
          <a:p>
            <a:pPr>
              <a:lnSpc>
                <a:spcPct val="90000"/>
              </a:lnSpc>
              <a:spcAft>
                <a:spcPts val="600"/>
              </a:spcAft>
              <a:buFont typeface="Calibri" panose="020F0502020204030204" pitchFamily="34" charset="0"/>
            </a:pPr>
            <a:r>
              <a:rPr lang="en-US" sz="1300" b="1" dirty="0">
                <a:solidFill>
                  <a:schemeClr val="tx1">
                    <a:lumMod val="75000"/>
                    <a:lumOff val="25000"/>
                  </a:schemeClr>
                </a:solidFill>
              </a:rPr>
              <a:t>NOVEMBER 5, 2025 – </a:t>
            </a:r>
            <a:r>
              <a:rPr lang="en-US" sz="1300" dirty="0">
                <a:solidFill>
                  <a:schemeClr val="tx1">
                    <a:lumMod val="75000"/>
                    <a:lumOff val="25000"/>
                  </a:schemeClr>
                </a:solidFill>
              </a:rPr>
              <a:t>Practitioner Survey distributed</a:t>
            </a:r>
          </a:p>
          <a:p>
            <a:pPr>
              <a:lnSpc>
                <a:spcPct val="90000"/>
              </a:lnSpc>
              <a:spcAft>
                <a:spcPts val="600"/>
              </a:spcAft>
              <a:buFont typeface="Calibri" panose="020F0502020204030204" pitchFamily="34" charset="0"/>
            </a:pPr>
            <a:endParaRPr lang="en-US" sz="1300" b="1" dirty="0">
              <a:solidFill>
                <a:schemeClr val="tx1">
                  <a:lumMod val="75000"/>
                  <a:lumOff val="25000"/>
                </a:schemeClr>
              </a:solidFill>
            </a:endParaRPr>
          </a:p>
          <a:p>
            <a:pPr>
              <a:lnSpc>
                <a:spcPct val="90000"/>
              </a:lnSpc>
              <a:spcAft>
                <a:spcPts val="600"/>
              </a:spcAft>
              <a:buFont typeface="Calibri" panose="020F0502020204030204" pitchFamily="34" charset="0"/>
            </a:pPr>
            <a:r>
              <a:rPr lang="en-US" sz="1300" b="1" dirty="0">
                <a:solidFill>
                  <a:srgbClr val="C00000"/>
                </a:solidFill>
              </a:rPr>
              <a:t>DECEMBER 5, 2025 </a:t>
            </a:r>
            <a:r>
              <a:rPr lang="en-US" sz="1300" dirty="0">
                <a:solidFill>
                  <a:schemeClr val="tx1">
                    <a:lumMod val="75000"/>
                    <a:lumOff val="25000"/>
                  </a:schemeClr>
                </a:solidFill>
              </a:rPr>
              <a:t>– </a:t>
            </a:r>
            <a:r>
              <a:rPr lang="en-US" sz="1300" b="1" dirty="0">
                <a:solidFill>
                  <a:srgbClr val="C00000"/>
                </a:solidFill>
              </a:rPr>
              <a:t>DEADLINE</a:t>
            </a:r>
            <a:r>
              <a:rPr lang="en-US" sz="1300" dirty="0">
                <a:solidFill>
                  <a:schemeClr val="tx1">
                    <a:lumMod val="75000"/>
                    <a:lumOff val="25000"/>
                  </a:schemeClr>
                </a:solidFill>
              </a:rPr>
              <a:t> for Research Documents</a:t>
            </a:r>
          </a:p>
          <a:p>
            <a:pPr>
              <a:lnSpc>
                <a:spcPct val="90000"/>
              </a:lnSpc>
              <a:spcAft>
                <a:spcPts val="600"/>
              </a:spcAft>
              <a:buFont typeface="Calibri" panose="020F0502020204030204" pitchFamily="34" charset="0"/>
            </a:pPr>
            <a:endParaRPr lang="en-US" sz="1300" dirty="0">
              <a:solidFill>
                <a:schemeClr val="tx1">
                  <a:lumMod val="75000"/>
                  <a:lumOff val="25000"/>
                </a:schemeClr>
              </a:solidFill>
            </a:endParaRPr>
          </a:p>
          <a:p>
            <a:pPr>
              <a:lnSpc>
                <a:spcPct val="90000"/>
              </a:lnSpc>
              <a:spcAft>
                <a:spcPts val="600"/>
              </a:spcAft>
              <a:buFont typeface="Calibri" panose="020F0502020204030204" pitchFamily="34" charset="0"/>
            </a:pPr>
            <a:r>
              <a:rPr lang="en-US" sz="1300" b="1" dirty="0">
                <a:solidFill>
                  <a:schemeClr val="tx1">
                    <a:lumMod val="75000"/>
                    <a:lumOff val="25000"/>
                  </a:schemeClr>
                </a:solidFill>
              </a:rPr>
              <a:t>JANUARY 5, 2026 </a:t>
            </a:r>
            <a:r>
              <a:rPr lang="en-US" sz="1300" dirty="0">
                <a:solidFill>
                  <a:schemeClr val="tx1">
                    <a:lumMod val="75000"/>
                    <a:lumOff val="25000"/>
                  </a:schemeClr>
                </a:solidFill>
              </a:rPr>
              <a:t>– Client Survey distributed</a:t>
            </a:r>
          </a:p>
          <a:p>
            <a:pPr>
              <a:lnSpc>
                <a:spcPct val="90000"/>
              </a:lnSpc>
              <a:spcAft>
                <a:spcPts val="600"/>
              </a:spcAft>
              <a:buFont typeface="Calibri" panose="020F0502020204030204" pitchFamily="34" charset="0"/>
            </a:pPr>
            <a:endParaRPr lang="en-US" sz="1300" dirty="0">
              <a:solidFill>
                <a:schemeClr val="tx1">
                  <a:lumMod val="75000"/>
                  <a:lumOff val="25000"/>
                </a:schemeClr>
              </a:solidFill>
            </a:endParaRPr>
          </a:p>
          <a:p>
            <a:pPr>
              <a:lnSpc>
                <a:spcPct val="90000"/>
              </a:lnSpc>
              <a:spcAft>
                <a:spcPts val="600"/>
              </a:spcAft>
              <a:buFont typeface="Calibri" panose="020F0502020204030204" pitchFamily="34" charset="0"/>
            </a:pPr>
            <a:r>
              <a:rPr lang="en-US" sz="1300" b="1" dirty="0">
                <a:solidFill>
                  <a:schemeClr val="tx1">
                    <a:lumMod val="75000"/>
                    <a:lumOff val="25000"/>
                  </a:schemeClr>
                </a:solidFill>
              </a:rPr>
              <a:t>MARCH 23, 2026 – </a:t>
            </a:r>
            <a:r>
              <a:rPr lang="en-US" sz="1300" dirty="0">
                <a:solidFill>
                  <a:schemeClr val="tx1">
                    <a:lumMod val="75000"/>
                    <a:lumOff val="25000"/>
                  </a:schemeClr>
                </a:solidFill>
              </a:rPr>
              <a:t>Awards Shortlist announced</a:t>
            </a:r>
          </a:p>
          <a:p>
            <a:pPr>
              <a:lnSpc>
                <a:spcPct val="90000"/>
              </a:lnSpc>
              <a:spcAft>
                <a:spcPts val="600"/>
              </a:spcAft>
              <a:buFont typeface="Calibri" panose="020F0502020204030204" pitchFamily="34" charset="0"/>
            </a:pPr>
            <a:endParaRPr lang="en-US" sz="1300" b="1" dirty="0">
              <a:solidFill>
                <a:schemeClr val="tx1">
                  <a:lumMod val="75000"/>
                  <a:lumOff val="25000"/>
                </a:schemeClr>
              </a:solidFill>
            </a:endParaRPr>
          </a:p>
          <a:p>
            <a:pPr>
              <a:lnSpc>
                <a:spcPct val="90000"/>
              </a:lnSpc>
              <a:spcAft>
                <a:spcPts val="600"/>
              </a:spcAft>
              <a:buFont typeface="Calibri" panose="020F0502020204030204" pitchFamily="34" charset="0"/>
            </a:pPr>
            <a:r>
              <a:rPr lang="en-US" sz="1300" b="1" dirty="0">
                <a:solidFill>
                  <a:schemeClr val="tx1">
                    <a:lumMod val="75000"/>
                    <a:lumOff val="25000"/>
                  </a:schemeClr>
                </a:solidFill>
              </a:rPr>
              <a:t>MAY 6, 2026</a:t>
            </a:r>
            <a:r>
              <a:rPr lang="en-US" sz="1300" dirty="0">
                <a:solidFill>
                  <a:schemeClr val="tx1">
                    <a:lumMod val="75000"/>
                    <a:lumOff val="25000"/>
                  </a:schemeClr>
                </a:solidFill>
              </a:rPr>
              <a:t>– Firm Rankings &amp; Lawyer Rankings published</a:t>
            </a:r>
          </a:p>
          <a:p>
            <a:pPr>
              <a:lnSpc>
                <a:spcPct val="90000"/>
              </a:lnSpc>
              <a:spcAft>
                <a:spcPts val="600"/>
              </a:spcAft>
              <a:buFont typeface="Calibri" panose="020F0502020204030204" pitchFamily="34" charset="0"/>
            </a:pPr>
            <a:endParaRPr lang="en-US" sz="1300" dirty="0">
              <a:solidFill>
                <a:schemeClr val="tx1">
                  <a:lumMod val="75000"/>
                  <a:lumOff val="25000"/>
                </a:schemeClr>
              </a:solidFill>
            </a:endParaRPr>
          </a:p>
          <a:p>
            <a:pPr>
              <a:lnSpc>
                <a:spcPct val="90000"/>
              </a:lnSpc>
              <a:spcAft>
                <a:spcPts val="600"/>
              </a:spcAft>
              <a:buFont typeface="Calibri" panose="020F0502020204030204" pitchFamily="34" charset="0"/>
            </a:pPr>
            <a:r>
              <a:rPr lang="en-US" sz="1300" b="1" dirty="0">
                <a:solidFill>
                  <a:schemeClr val="tx1">
                    <a:lumMod val="75000"/>
                    <a:lumOff val="25000"/>
                  </a:schemeClr>
                </a:solidFill>
              </a:rPr>
              <a:t>May 2026 </a:t>
            </a:r>
            <a:r>
              <a:rPr lang="en-US" sz="1300" dirty="0">
                <a:solidFill>
                  <a:schemeClr val="tx1">
                    <a:lumMod val="75000"/>
                    <a:lumOff val="25000"/>
                  </a:schemeClr>
                </a:solidFill>
              </a:rPr>
              <a:t>– Awards Gala </a:t>
            </a:r>
            <a:r>
              <a:rPr lang="en-US" sz="1300" i="1" dirty="0">
                <a:solidFill>
                  <a:schemeClr val="tx1">
                    <a:lumMod val="75000"/>
                    <a:lumOff val="25000"/>
                  </a:schemeClr>
                </a:solidFill>
              </a:rPr>
              <a:t>(exact date TBD)</a:t>
            </a:r>
            <a:endParaRPr lang="en-US" sz="1300" dirty="0">
              <a:solidFill>
                <a:schemeClr val="tx1">
                  <a:lumMod val="75000"/>
                  <a:lumOff val="25000"/>
                </a:schemeClr>
              </a:solidFill>
            </a:endParaRPr>
          </a:p>
          <a:p>
            <a:pPr>
              <a:lnSpc>
                <a:spcPct val="90000"/>
              </a:lnSpc>
              <a:spcAft>
                <a:spcPts val="600"/>
              </a:spcAft>
              <a:buFont typeface="Calibri" panose="020F0502020204030204" pitchFamily="34" charset="0"/>
            </a:pPr>
            <a:endParaRPr lang="en-US" sz="700" dirty="0">
              <a:solidFill>
                <a:schemeClr val="tx1">
                  <a:lumMod val="75000"/>
                  <a:lumOff val="25000"/>
                </a:schemeClr>
              </a:solidFill>
            </a:endParaRPr>
          </a:p>
          <a:p>
            <a:pPr>
              <a:lnSpc>
                <a:spcPct val="90000"/>
              </a:lnSpc>
              <a:spcAft>
                <a:spcPts val="600"/>
              </a:spcAft>
              <a:buFont typeface="Calibri" panose="020F0502020204030204" pitchFamily="34" charset="0"/>
            </a:pPr>
            <a:endParaRPr lang="en-US" sz="700" dirty="0">
              <a:solidFill>
                <a:schemeClr val="tx1">
                  <a:lumMod val="75000"/>
                  <a:lumOff val="25000"/>
                </a:schemeClr>
              </a:solidFill>
            </a:endParaRPr>
          </a:p>
        </p:txBody>
      </p:sp>
      <p:pic>
        <p:nvPicPr>
          <p:cNvPr id="4" name="Picture 3" descr="A close up of a flower&#10;&#10;Description automatically generated">
            <a:extLst>
              <a:ext uri="{FF2B5EF4-FFF2-40B4-BE49-F238E27FC236}">
                <a16:creationId xmlns:a16="http://schemas.microsoft.com/office/drawing/2014/main" id="{B8BC0A5B-4F7B-89E4-A3FB-0ABC69515B92}"/>
              </a:ext>
            </a:extLst>
          </p:cNvPr>
          <p:cNvPicPr>
            <a:picLocks noChangeAspect="1"/>
          </p:cNvPicPr>
          <p:nvPr/>
        </p:nvPicPr>
        <p:blipFill rotWithShape="1">
          <a:blip r:embed="rId2"/>
          <a:srcRect l="2128" r="-1" b="-1"/>
          <a:stretch/>
        </p:blipFill>
        <p:spPr>
          <a:xfrm>
            <a:off x="8062330" y="1134649"/>
            <a:ext cx="3060711" cy="1563624"/>
          </a:xfrm>
          <a:prstGeom prst="rect">
            <a:avLst/>
          </a:prstGeom>
        </p:spPr>
      </p:pic>
      <p:sp>
        <p:nvSpPr>
          <p:cNvPr id="5" name="Title 1">
            <a:extLst>
              <a:ext uri="{FF2B5EF4-FFF2-40B4-BE49-F238E27FC236}">
                <a16:creationId xmlns:a16="http://schemas.microsoft.com/office/drawing/2014/main" id="{C0E2ABF3-2A20-F22A-BF52-FCB502FB8927}"/>
              </a:ext>
            </a:extLst>
          </p:cNvPr>
          <p:cNvSpPr txBox="1">
            <a:spLocks/>
          </p:cNvSpPr>
          <p:nvPr/>
        </p:nvSpPr>
        <p:spPr>
          <a:xfrm>
            <a:off x="503560" y="326301"/>
            <a:ext cx="3006598" cy="627557"/>
          </a:xfrm>
          <a:prstGeom prst="rect">
            <a:avLst/>
          </a:prstGeom>
        </p:spPr>
        <p:txBody>
          <a:bodyPr>
            <a:noAutofit/>
          </a:bodyPr>
          <a:lstStyle>
            <a:lvl1pPr algn="l" defTabSz="914400" rtl="0" eaLnBrk="1" latinLnBrk="0" hangingPunct="1">
              <a:lnSpc>
                <a:spcPct val="90000"/>
              </a:lnSpc>
              <a:spcBef>
                <a:spcPct val="0"/>
              </a:spcBef>
              <a:buNone/>
              <a:defRPr sz="4200" i="0" kern="1200" spc="-50" baseline="0">
                <a:solidFill>
                  <a:schemeClr val="tx1">
                    <a:lumMod val="75000"/>
                    <a:lumOff val="25000"/>
                  </a:schemeClr>
                </a:solidFill>
                <a:latin typeface="+mj-lt"/>
                <a:ea typeface="+mj-ea"/>
                <a:cs typeface="+mj-cs"/>
              </a:defRPr>
            </a:lvl1pPr>
          </a:lstStyle>
          <a:p>
            <a:r>
              <a:rPr lang="en-US" sz="3600" b="1" dirty="0">
                <a:solidFill>
                  <a:srgbClr val="C00000"/>
                </a:solidFill>
                <a:latin typeface="Century Gothic"/>
              </a:rPr>
              <a:t>Reminder</a:t>
            </a:r>
            <a:endParaRPr lang="en-US" sz="3600" b="1" dirty="0">
              <a:solidFill>
                <a:srgbClr val="C00000"/>
              </a:solidFill>
              <a:latin typeface="Century Gothic" panose="020B0502020202020204" pitchFamily="34" charset="0"/>
            </a:endParaRPr>
          </a:p>
        </p:txBody>
      </p:sp>
    </p:spTree>
    <p:extLst>
      <p:ext uri="{BB962C8B-B14F-4D97-AF65-F5344CB8AC3E}">
        <p14:creationId xmlns:p14="http://schemas.microsoft.com/office/powerpoint/2010/main" val="19144778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CDD85225-4221-4672-B1DE-C34BFFF5FD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close up of a flower&#10;&#10;Description automatically generated">
            <a:extLst>
              <a:ext uri="{FF2B5EF4-FFF2-40B4-BE49-F238E27FC236}">
                <a16:creationId xmlns:a16="http://schemas.microsoft.com/office/drawing/2014/main" id="{F9BA27FC-3009-8A4F-A367-B4FD36A8AE79}"/>
              </a:ext>
            </a:extLst>
          </p:cNvPr>
          <p:cNvPicPr>
            <a:picLocks noChangeAspect="1"/>
          </p:cNvPicPr>
          <p:nvPr/>
        </p:nvPicPr>
        <p:blipFill rotWithShape="1">
          <a:blip r:embed="rId3"/>
          <a:srcRect l="2128" r="-1" b="-1"/>
          <a:stretch/>
        </p:blipFill>
        <p:spPr>
          <a:xfrm>
            <a:off x="643467" y="643467"/>
            <a:ext cx="10905066" cy="5571066"/>
          </a:xfrm>
          <a:prstGeom prst="rect">
            <a:avLst/>
          </a:prstGeom>
        </p:spPr>
      </p:pic>
      <p:sp>
        <p:nvSpPr>
          <p:cNvPr id="10" name="Rectangle 9">
            <a:extLst>
              <a:ext uri="{FF2B5EF4-FFF2-40B4-BE49-F238E27FC236}">
                <a16:creationId xmlns:a16="http://schemas.microsoft.com/office/drawing/2014/main" id="{6FB55C46-EDB8-4EC2-AD52-94B111D3A9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mc:AlternateContent xmlns:mc="http://schemas.openxmlformats.org/markup-compatibility/2006" xmlns:p14="http://schemas.microsoft.com/office/powerpoint/2010/main">
        <mc:Choice Requires="p14">
          <p:contentPart p14:bwMode="auto" r:id="rId4">
            <p14:nvContentPartPr>
              <p14:cNvPr id="4" name="Ink 3">
                <a:extLst>
                  <a:ext uri="{FF2B5EF4-FFF2-40B4-BE49-F238E27FC236}">
                    <a16:creationId xmlns:a16="http://schemas.microsoft.com/office/drawing/2014/main" id="{6258CB49-2443-B649-829A-72EF9FDEC5A4}"/>
                  </a:ext>
                </a:extLst>
              </p14:cNvPr>
              <p14:cNvContentPartPr/>
              <p14:nvPr/>
            </p14:nvContentPartPr>
            <p14:xfrm>
              <a:off x="6037560" y="3385507"/>
              <a:ext cx="137520" cy="785520"/>
            </p14:xfrm>
          </p:contentPart>
        </mc:Choice>
        <mc:Fallback xmlns="">
          <p:pic>
            <p:nvPicPr>
              <p:cNvPr id="4" name="Ink 3">
                <a:extLst>
                  <a:ext uri="{FF2B5EF4-FFF2-40B4-BE49-F238E27FC236}">
                    <a16:creationId xmlns:a16="http://schemas.microsoft.com/office/drawing/2014/main" id="{6258CB49-2443-B649-829A-72EF9FDEC5A4}"/>
                  </a:ext>
                </a:extLst>
              </p:cNvPr>
              <p:cNvPicPr/>
              <p:nvPr/>
            </p:nvPicPr>
            <p:blipFill>
              <a:blip r:embed="rId5"/>
              <a:stretch>
                <a:fillRect/>
              </a:stretch>
            </p:blipFill>
            <p:spPr>
              <a:xfrm>
                <a:off x="6022440" y="3370387"/>
                <a:ext cx="167760" cy="816120"/>
              </a:xfrm>
              <a:prstGeom prst="rect">
                <a:avLst/>
              </a:prstGeom>
            </p:spPr>
          </p:pic>
        </mc:Fallback>
      </mc:AlternateContent>
    </p:spTree>
    <p:extLst>
      <p:ext uri="{BB962C8B-B14F-4D97-AF65-F5344CB8AC3E}">
        <p14:creationId xmlns:p14="http://schemas.microsoft.com/office/powerpoint/2010/main" val="4244036657"/>
      </p:ext>
    </p:extLst>
  </p:cSld>
  <p:clrMapOvr>
    <a:masterClrMapping/>
  </p:clrMapOvr>
</p:sld>
</file>

<file path=ppt/theme/theme1.xml><?xml version="1.0" encoding="utf-8"?>
<a:theme xmlns:a="http://schemas.openxmlformats.org/drawingml/2006/main" name="RetrospectVTI">
  <a:themeElements>
    <a:clrScheme name="Retrospect">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t">
      <a:majorFont>
        <a:latin typeface="Arial Nova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Nova"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VTI" id="{ABE3C30C-0FC0-4450-828E-52DE70F1BCCB}" vid="{A6E2497D-935A-4CFD-B9FD-6DCB15FA68B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EAD5ADFEE7ADBA46BEE848241CE46452" ma:contentTypeVersion="20" ma:contentTypeDescription="Create a new document." ma:contentTypeScope="" ma:versionID="867186cb49dd61799529a640a9769321">
  <xsd:schema xmlns:xsd="http://www.w3.org/2001/XMLSchema" xmlns:xs="http://www.w3.org/2001/XMLSchema" xmlns:p="http://schemas.microsoft.com/office/2006/metadata/properties" xmlns:ns2="52712ae7-0776-46aa-a019-e093c42d0235" xmlns:ns3="3a337466-ea58-4432-88b9-1963f18cbf36" targetNamespace="http://schemas.microsoft.com/office/2006/metadata/properties" ma:root="true" ma:fieldsID="8cef619a2feb4d8553bf6bb65c234849" ns2:_="" ns3:_="">
    <xsd:import namespace="52712ae7-0776-46aa-a019-e093c42d0235"/>
    <xsd:import namespace="3a337466-ea58-4432-88b9-1963f18cbf36"/>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2:MediaServiceAutoKeyPoints" minOccurs="0"/>
                <xsd:element ref="ns2:MediaServiceKeyPoints" minOccurs="0"/>
                <xsd:element ref="ns2:MediaLengthInSeconds" minOccurs="0"/>
                <xsd:element ref="ns2:lcf76f155ced4ddcb4097134ff3c332f" minOccurs="0"/>
                <xsd:element ref="ns3:TaxCatchAll" minOccurs="0"/>
                <xsd:element ref="ns2:Researcher" minOccurs="0"/>
                <xsd:element ref="ns2:MediaServiceObjectDetectorVersions" minOccurs="0"/>
                <xsd:element ref="ns2:MediaServiceSearchProperties" minOccurs="0"/>
                <xsd:element ref="ns2: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2712ae7-0776-46aa-a019-e093c42d023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MediaServiceAuto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LengthInSeconds" ma:index="19" nillable="true" ma:displayName="Length (seconds)" ma:internalName="MediaLengthInSeconds" ma:readOnly="true">
      <xsd:simpleType>
        <xsd:restriction base="dms:Unknow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cddd575e-f966-4c21-8ccb-2dbfe9c821f2" ma:termSetId="09814cd3-568e-fe90-9814-8d621ff8fb84" ma:anchorId="fba54fb3-c3e1-fe81-a776-ca4b69148c4d" ma:open="true" ma:isKeyword="false">
      <xsd:complexType>
        <xsd:sequence>
          <xsd:element ref="pc:Terms" minOccurs="0" maxOccurs="1"/>
        </xsd:sequence>
      </xsd:complexType>
    </xsd:element>
    <xsd:element name="Researcher" ma:index="23" nillable="true" ma:displayName="Researcher" ma:format="Dropdown" ma:internalName="Researcher">
      <xsd:simpleType>
        <xsd:restriction base="dms:Text">
          <xsd:maxLength value="255"/>
        </xsd:restriction>
      </xsd:simple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Date" ma:index="26" nillable="true" ma:displayName="Date" ma:format="DateOnly" ma:internalName="Dat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3a337466-ea58-4432-88b9-1963f18cbf36"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d41d01e8-f134-449e-826f-a9d633392b33}" ma:internalName="TaxCatchAll" ma:showField="CatchAllData" ma:web="3a337466-ea58-4432-88b9-1963f18cbf3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Researcher xmlns="52712ae7-0776-46aa-a019-e093c42d0235" xsi:nil="true"/>
    <lcf76f155ced4ddcb4097134ff3c332f xmlns="52712ae7-0776-46aa-a019-e093c42d0235">
      <Terms xmlns="http://schemas.microsoft.com/office/infopath/2007/PartnerControls"/>
    </lcf76f155ced4ddcb4097134ff3c332f>
    <TaxCatchAll xmlns="3a337466-ea58-4432-88b9-1963f18cbf36" xsi:nil="true"/>
    <SharedWithUsers xmlns="3a337466-ea58-4432-88b9-1963f18cbf36">
      <UserInfo>
        <DisplayName>Patel, Sonia (UK)</DisplayName>
        <AccountId>217</AccountId>
        <AccountType/>
      </UserInfo>
    </SharedWithUsers>
    <Date xmlns="52712ae7-0776-46aa-a019-e093c42d0235" xsi:nil="true"/>
  </documentManagement>
</p:properties>
</file>

<file path=customXml/itemProps1.xml><?xml version="1.0" encoding="utf-8"?>
<ds:datastoreItem xmlns:ds="http://schemas.openxmlformats.org/officeDocument/2006/customXml" ds:itemID="{9666E0E2-E120-42D6-8693-560917234428}">
  <ds:schemaRefs>
    <ds:schemaRef ds:uri="http://schemas.microsoft.com/sharepoint/v3/contenttype/forms"/>
  </ds:schemaRefs>
</ds:datastoreItem>
</file>

<file path=customXml/itemProps2.xml><?xml version="1.0" encoding="utf-8"?>
<ds:datastoreItem xmlns:ds="http://schemas.openxmlformats.org/officeDocument/2006/customXml" ds:itemID="{C768C6C5-12C7-445B-9DB6-B5D86E79536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2712ae7-0776-46aa-a019-e093c42d0235"/>
    <ds:schemaRef ds:uri="3a337466-ea58-4432-88b9-1963f18cbf3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DB108C0-7DCC-474E-9944-65DC72DB0B01}">
  <ds:schemaRefs>
    <ds:schemaRef ds:uri="http://www.w3.org/XML/1998/namespace"/>
    <ds:schemaRef ds:uri="3a337466-ea58-4432-88b9-1963f18cbf36"/>
    <ds:schemaRef ds:uri="http://schemas.microsoft.com/office/2006/metadata/properties"/>
    <ds:schemaRef ds:uri="http://purl.org/dc/terms/"/>
    <ds:schemaRef ds:uri="52712ae7-0776-46aa-a019-e093c42d0235"/>
    <ds:schemaRef ds:uri="http://purl.org/dc/elements/1.1/"/>
    <ds:schemaRef ds:uri="http://purl.org/dc/dcmitype/"/>
    <ds:schemaRef ds:uri="http://schemas.openxmlformats.org/package/2006/metadata/core-properties"/>
    <ds:schemaRef ds:uri="http://schemas.microsoft.com/office/2006/documentManagement/typ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211</TotalTime>
  <Words>2024</Words>
  <Application>Microsoft Macintosh PowerPoint</Application>
  <PresentationFormat>Widescreen</PresentationFormat>
  <Paragraphs>183</Paragraphs>
  <Slides>18</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18</vt:i4>
      </vt:variant>
    </vt:vector>
  </HeadingPairs>
  <TitlesOfParts>
    <vt:vector size="26" baseType="lpstr">
      <vt:lpstr>Arial</vt:lpstr>
      <vt:lpstr>Arial Nova</vt:lpstr>
      <vt:lpstr>Arial Nova Light</vt:lpstr>
      <vt:lpstr>Calibri</vt:lpstr>
      <vt:lpstr>Century Gothic</vt:lpstr>
      <vt:lpstr>Courier New</vt:lpstr>
      <vt:lpstr>Wingdings</vt:lpstr>
      <vt:lpstr>RetrospectVTI</vt:lpstr>
      <vt:lpstr>BENCHMARK CANADA 2026</vt:lpstr>
      <vt:lpstr>BENCHMARK CANADA 2026</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BENCHMARK CANADA 2021</dc:title>
  <dc:creator>Rafalowich, Michael (NY)</dc:creator>
  <cp:lastModifiedBy>Rafalowich, Michael (US)</cp:lastModifiedBy>
  <cp:revision>337</cp:revision>
  <dcterms:created xsi:type="dcterms:W3CDTF">2020-10-22T21:02:15Z</dcterms:created>
  <dcterms:modified xsi:type="dcterms:W3CDTF">2025-09-30T22:14:25Z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0x010100EAD5ADFEE7ADBA46BEE848241CE46452</vt:lpwstr>
  </property>
  <property fmtid="{D5CDD505-2E9C-101B-9397-08002B2CF9AE}" pid="3" name="MediaServiceImageTags">
    <vt:lpwstr/>
  </property>
</Properties>
</file>