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8" r:id="rId3"/>
    <p:sldId id="260" r:id="rId4"/>
    <p:sldId id="261" r:id="rId5"/>
    <p:sldId id="267" r:id="rId6"/>
    <p:sldId id="269" r:id="rId7"/>
    <p:sldId id="268" r:id="rId8"/>
    <p:sldId id="270" r:id="rId9"/>
    <p:sldId id="271" r:id="rId10"/>
    <p:sldId id="262" r:id="rId11"/>
    <p:sldId id="263" r:id="rId12"/>
    <p:sldId id="264" r:id="rId13"/>
    <p:sldId id="266"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77"/>
  </p:normalViewPr>
  <p:slideViewPr>
    <p:cSldViewPr snapToGrid="0">
      <p:cViewPr varScale="1">
        <p:scale>
          <a:sx n="101" d="100"/>
          <a:sy n="101" d="100"/>
        </p:scale>
        <p:origin x="1000"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22T21:03:49.710"/>
    </inkml:context>
    <inkml:brush xml:id="br0">
      <inkml:brushProperty name="width" value="0.08571" units="cm"/>
      <inkml:brushProperty name="height" value="0.08571" units="cm"/>
    </inkml:brush>
  </inkml:definitions>
  <inkml:trace contextRef="#ctx0" brushRef="#br0">382 920 8027,'-34'80'0,"-1"0"0,11-17 0,4-5 0,-3 25 0,9-18 0,-5 6 0,-1 9 0,-2 11 0,1 5 0,3-4 0,2-11 0,3-5 0,4-18 0,0-5 0,3-7 0,3-11 0,2-9 0,1-10 0,0-4 0,-4-22 0,-1-6 0,3-23 0,2 5 0,2-8 0,-2 5 0,0-19 0,0-9 0,0-14 0,0-8 0,0-8 0,0-4 0,-1 47 0,1 0 0,-2-1 0,1 1 0,0-3 0,1 0 0,-2 1 0,0 0 0,0-2 0,-1 0 0,0-1 0,0 0 0,1 4 0,-1 2 0,-3-45 0,3 44 0,1 0 0,-5-28 0,0-8 0,4 26 0,-1 2 0,1 4 0,2 10 0,-2 11 0,2 6 0,1 12 0,0 1 0,0 5 0,4-2 0,13-10 0,8-6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FDC795-3476-BC44-9892-AF2F90F731DA}" type="datetimeFigureOut">
              <a:rPr lang="en-US" smtClean="0"/>
              <a:t>10/8/24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E4332F-EC3A-A241-B968-7EEB215D2B80}" type="slidenum">
              <a:rPr lang="en-US" smtClean="0"/>
              <a:t>‹#›</a:t>
            </a:fld>
            <a:endParaRPr lang="en-US"/>
          </a:p>
        </p:txBody>
      </p:sp>
    </p:spTree>
    <p:extLst>
      <p:ext uri="{BB962C8B-B14F-4D97-AF65-F5344CB8AC3E}">
        <p14:creationId xmlns:p14="http://schemas.microsoft.com/office/powerpoint/2010/main" val="63898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C6BAE2-474B-4E41-A7E1-BF8F6950ABBC}" type="slidenum">
              <a:rPr lang="en-US" smtClean="0"/>
              <a:t>14</a:t>
            </a:fld>
            <a:endParaRPr lang="en-US"/>
          </a:p>
        </p:txBody>
      </p:sp>
    </p:spTree>
    <p:extLst>
      <p:ext uri="{BB962C8B-B14F-4D97-AF65-F5344CB8AC3E}">
        <p14:creationId xmlns:p14="http://schemas.microsoft.com/office/powerpoint/2010/main" val="2926942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AAF9C-789B-33A9-7375-5923460128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4CB1C-209D-B54A-E421-DD0BAA82A6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E65FC80-6580-FC2B-05CC-C68C554A2A47}"/>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5" name="Footer Placeholder 4">
            <a:extLst>
              <a:ext uri="{FF2B5EF4-FFF2-40B4-BE49-F238E27FC236}">
                <a16:creationId xmlns:a16="http://schemas.microsoft.com/office/drawing/2014/main" id="{0BD93567-8210-B81A-43CD-2F8DB38257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9D056B-3722-1ED6-0295-C66479A9EC9D}"/>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3460929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232AE-4C89-2803-A49B-46F5650EE76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0709651-E89A-A9CE-332C-EF988DA904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1843F9-78D1-A904-E8F6-C2D1B80CF641}"/>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5" name="Footer Placeholder 4">
            <a:extLst>
              <a:ext uri="{FF2B5EF4-FFF2-40B4-BE49-F238E27FC236}">
                <a16:creationId xmlns:a16="http://schemas.microsoft.com/office/drawing/2014/main" id="{6CB4D9FB-3409-0DBE-9C31-119D0C26F1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F6E4EC-BCAC-05B3-F4A2-A9F5D67863A0}"/>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2490181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EBC45-9309-7013-1B27-630023F3F5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0604065-A06B-280A-C9DE-ECFF29896DF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A0E1B1-F5BC-51E4-982E-6C05D4A20EC5}"/>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5" name="Footer Placeholder 4">
            <a:extLst>
              <a:ext uri="{FF2B5EF4-FFF2-40B4-BE49-F238E27FC236}">
                <a16:creationId xmlns:a16="http://schemas.microsoft.com/office/drawing/2014/main" id="{852BF4E8-CF11-C21E-203B-6BB63200DE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3804DE-4372-778A-2609-6477015DFD36}"/>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3251716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DC5B4-70EC-41FE-F397-019EFE879E9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514EF6E-C787-36BA-3311-5838B1278D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5EEDF75-F7BA-3D93-4D88-AAF7750F1D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D0A9AAF-3CB5-286C-63C1-17F738E76FFC}"/>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6" name="Footer Placeholder 5">
            <a:extLst>
              <a:ext uri="{FF2B5EF4-FFF2-40B4-BE49-F238E27FC236}">
                <a16:creationId xmlns:a16="http://schemas.microsoft.com/office/drawing/2014/main" id="{87632B19-6531-A909-5BD5-FF413E5A29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5054FC-9E0D-0889-2058-2B5FCD5CF5E1}"/>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392213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CFD95-03EA-EDDF-3D87-24D952A4E22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D1BB11E-5785-4311-4F64-E28D7FA9CA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A0E4F7-39DE-5EFC-25F5-1D3426DC6B3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137A0F8-A01C-1AC4-1111-7EE2E6066E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5DF00C-E249-BB65-5075-3415671AC5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B867B2A-8360-2CE0-6E00-4BA7F0EA8EC4}"/>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8" name="Footer Placeholder 7">
            <a:extLst>
              <a:ext uri="{FF2B5EF4-FFF2-40B4-BE49-F238E27FC236}">
                <a16:creationId xmlns:a16="http://schemas.microsoft.com/office/drawing/2014/main" id="{51F773C4-27C4-A329-AB79-191267368A2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FE2D559-5034-9CC8-F97B-86137D500B56}"/>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3542834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282D2-DC48-E407-9332-C4965185EAE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73B4C95-27A9-0BE5-8BEE-571EC9AF4B5A}"/>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4" name="Footer Placeholder 3">
            <a:extLst>
              <a:ext uri="{FF2B5EF4-FFF2-40B4-BE49-F238E27FC236}">
                <a16:creationId xmlns:a16="http://schemas.microsoft.com/office/drawing/2014/main" id="{BFD38A8C-1910-A449-472C-DC435637D6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DC0BB06-084F-E3C8-63F2-1671C510154C}"/>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3076365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47727E-6A0E-528C-0348-25C68BA310C7}"/>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3" name="Footer Placeholder 2">
            <a:extLst>
              <a:ext uri="{FF2B5EF4-FFF2-40B4-BE49-F238E27FC236}">
                <a16:creationId xmlns:a16="http://schemas.microsoft.com/office/drawing/2014/main" id="{C1EEE939-2703-FD66-7E12-2EEF6D979F2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E2B23E0-313B-9C9D-7B5E-1FD2F27F4795}"/>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4019812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C223F-CE84-C44E-A47E-DE8BA3F453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B493A65-741C-47E5-E849-C129ED9674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F48A952-7B60-3958-7A3C-5DBC1E988E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6412CB-BB37-031F-BAB0-30296ABD43AC}"/>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6" name="Footer Placeholder 5">
            <a:extLst>
              <a:ext uri="{FF2B5EF4-FFF2-40B4-BE49-F238E27FC236}">
                <a16:creationId xmlns:a16="http://schemas.microsoft.com/office/drawing/2014/main" id="{634E8899-68D1-CA9F-BF10-4CE1649357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6A334C-F619-965A-CDED-D95D680C572D}"/>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1678280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E3BD9-42B4-312C-AF1C-5A7DFFDD52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EE4332-D236-A684-8496-99ACDF955A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5DC4394-CA39-DEA2-FAFF-75D5D5C458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46CB2C-81B8-7BA4-75E8-E4531C325E0E}"/>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6" name="Footer Placeholder 5">
            <a:extLst>
              <a:ext uri="{FF2B5EF4-FFF2-40B4-BE49-F238E27FC236}">
                <a16:creationId xmlns:a16="http://schemas.microsoft.com/office/drawing/2014/main" id="{34C29200-CF4B-D3B5-6BBE-491D56F7C25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0AC0836-1BBB-1F7E-3D33-10D34ECBE580}"/>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4003970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C7090-DFE9-0D93-94A2-75B4FEFBCBC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1B7E2F4-E285-FDB3-49C2-78DF241087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1A6839-9843-FF21-92FF-AD67D5624A73}"/>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5" name="Footer Placeholder 4">
            <a:extLst>
              <a:ext uri="{FF2B5EF4-FFF2-40B4-BE49-F238E27FC236}">
                <a16:creationId xmlns:a16="http://schemas.microsoft.com/office/drawing/2014/main" id="{EFA39CEA-0245-343A-5A81-7B4396BF2C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9832CB-84EF-A5F9-12DB-41DCB7658C75}"/>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3160139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708134-7EA3-81E4-5261-02AE749A314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ECEE635-94A3-A8C5-6B81-8B4279C134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EDD4BF-FCE5-3314-E419-38EEE3E92FAF}"/>
              </a:ext>
            </a:extLst>
          </p:cNvPr>
          <p:cNvSpPr>
            <a:spLocks noGrp="1"/>
          </p:cNvSpPr>
          <p:nvPr>
            <p:ph type="dt" sz="half" idx="10"/>
          </p:nvPr>
        </p:nvSpPr>
        <p:spPr/>
        <p:txBody>
          <a:bodyPr/>
          <a:lstStyle/>
          <a:p>
            <a:fld id="{D8C58558-973F-E94B-B23D-F6C7229AD4E2}" type="datetimeFigureOut">
              <a:rPr lang="en-US" smtClean="0"/>
              <a:t>10/8/24</a:t>
            </a:fld>
            <a:endParaRPr lang="en-US"/>
          </a:p>
        </p:txBody>
      </p:sp>
      <p:sp>
        <p:nvSpPr>
          <p:cNvPr id="5" name="Footer Placeholder 4">
            <a:extLst>
              <a:ext uri="{FF2B5EF4-FFF2-40B4-BE49-F238E27FC236}">
                <a16:creationId xmlns:a16="http://schemas.microsoft.com/office/drawing/2014/main" id="{116E22CA-65E7-C8E9-D9F4-5740775780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928308-86F6-BDE3-D242-7ABD82B36B74}"/>
              </a:ext>
            </a:extLst>
          </p:cNvPr>
          <p:cNvSpPr>
            <a:spLocks noGrp="1"/>
          </p:cNvSpPr>
          <p:nvPr>
            <p:ph type="sldNum" sz="quarter" idx="12"/>
          </p:nvPr>
        </p:nvSpPr>
        <p:spPr/>
        <p:txBody>
          <a:bodyPr/>
          <a:lstStyle/>
          <a:p>
            <a:fld id="{ED4B6E38-2622-5C4D-B7A7-BABDEFD87AFD}" type="slidenum">
              <a:rPr lang="en-US" smtClean="0"/>
              <a:t>‹#›</a:t>
            </a:fld>
            <a:endParaRPr lang="en-US"/>
          </a:p>
        </p:txBody>
      </p:sp>
    </p:spTree>
    <p:extLst>
      <p:ext uri="{BB962C8B-B14F-4D97-AF65-F5344CB8AC3E}">
        <p14:creationId xmlns:p14="http://schemas.microsoft.com/office/powerpoint/2010/main" val="1038618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14167C-BF62-3655-FCB5-435D8B2089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6FEC03F-0D34-AA5D-91FC-BBEC784BC0A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5723CB-FE32-F5B6-1328-663B99184A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8C58558-973F-E94B-B23D-F6C7229AD4E2}" type="datetimeFigureOut">
              <a:rPr lang="en-US" smtClean="0"/>
              <a:t>10/8/24</a:t>
            </a:fld>
            <a:endParaRPr lang="en-US"/>
          </a:p>
        </p:txBody>
      </p:sp>
      <p:sp>
        <p:nvSpPr>
          <p:cNvPr id="5" name="Footer Placeholder 4">
            <a:extLst>
              <a:ext uri="{FF2B5EF4-FFF2-40B4-BE49-F238E27FC236}">
                <a16:creationId xmlns:a16="http://schemas.microsoft.com/office/drawing/2014/main" id="{1626CAE0-5DE7-3176-0D78-D1270513F8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1C43AEB-1266-1ED2-4A0D-40D5DC273E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D4B6E38-2622-5C4D-B7A7-BABDEFD87AFD}" type="slidenum">
              <a:rPr lang="en-US" smtClean="0"/>
              <a:t>‹#›</a:t>
            </a:fld>
            <a:endParaRPr lang="en-US"/>
          </a:p>
        </p:txBody>
      </p:sp>
    </p:spTree>
    <p:extLst>
      <p:ext uri="{BB962C8B-B14F-4D97-AF65-F5344CB8AC3E}">
        <p14:creationId xmlns:p14="http://schemas.microsoft.com/office/powerpoint/2010/main" val="21038179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customXml" Target="../ink/ink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AFC50-8E42-D9D0-8CAA-EDCB5F23B03E}"/>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4A515F11-79E2-CE69-5B17-DAC29BE0E103}"/>
              </a:ext>
            </a:extLst>
          </p:cNvPr>
          <p:cNvSpPr>
            <a:spLocks noGrp="1"/>
          </p:cNvSpPr>
          <p:nvPr>
            <p:ph type="subTitle" idx="1"/>
          </p:nvPr>
        </p:nvSpPr>
        <p:spPr/>
        <p:txBody>
          <a:bodyPr/>
          <a:lstStyle/>
          <a:p>
            <a:endParaRPr lang="en-US"/>
          </a:p>
        </p:txBody>
      </p:sp>
      <p:sp>
        <p:nvSpPr>
          <p:cNvPr id="4" name="Title 1">
            <a:extLst>
              <a:ext uri="{FF2B5EF4-FFF2-40B4-BE49-F238E27FC236}">
                <a16:creationId xmlns:a16="http://schemas.microsoft.com/office/drawing/2014/main" id="{DF84B247-09D5-0FDF-3988-A109D4E8FE38}"/>
              </a:ext>
            </a:extLst>
          </p:cNvPr>
          <p:cNvSpPr txBox="1">
            <a:spLocks/>
          </p:cNvSpPr>
          <p:nvPr/>
        </p:nvSpPr>
        <p:spPr>
          <a:xfrm>
            <a:off x="1187355" y="4374204"/>
            <a:ext cx="9818390" cy="102930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600">
                <a:latin typeface="Century Gothic"/>
              </a:rPr>
              <a:t>BENCHMARK CANADA 2025</a:t>
            </a:r>
            <a:endParaRPr lang="en-US" sz="5600" dirty="0">
              <a:latin typeface="Century Gothic" panose="020B0502020202020204" pitchFamily="34" charset="0"/>
            </a:endParaRPr>
          </a:p>
        </p:txBody>
      </p:sp>
      <p:sp>
        <p:nvSpPr>
          <p:cNvPr id="5" name="Subtitle 2">
            <a:extLst>
              <a:ext uri="{FF2B5EF4-FFF2-40B4-BE49-F238E27FC236}">
                <a16:creationId xmlns:a16="http://schemas.microsoft.com/office/drawing/2014/main" id="{051BBC62-E6C3-2490-7CDA-C9C82EE6B41E}"/>
              </a:ext>
            </a:extLst>
          </p:cNvPr>
          <p:cNvSpPr txBox="1">
            <a:spLocks/>
          </p:cNvSpPr>
          <p:nvPr/>
        </p:nvSpPr>
        <p:spPr>
          <a:xfrm>
            <a:off x="1187355" y="5725244"/>
            <a:ext cx="9872980" cy="43586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chemeClr val="tx1">
                    <a:lumMod val="85000"/>
                    <a:lumOff val="15000"/>
                  </a:schemeClr>
                </a:solidFill>
                <a:latin typeface="Century Gothic" panose="020B0502020202020204" pitchFamily="34" charset="0"/>
              </a:rPr>
              <a:t>Research cycle overview</a:t>
            </a:r>
          </a:p>
        </p:txBody>
      </p:sp>
      <p:pic>
        <p:nvPicPr>
          <p:cNvPr id="6" name="Picture 5" descr="A close up of a flower&#10;&#10;Description automatically generated">
            <a:extLst>
              <a:ext uri="{FF2B5EF4-FFF2-40B4-BE49-F238E27FC236}">
                <a16:creationId xmlns:a16="http://schemas.microsoft.com/office/drawing/2014/main" id="{7D030501-1E27-5897-C977-4FC5E74A4FA0}"/>
              </a:ext>
            </a:extLst>
          </p:cNvPr>
          <p:cNvPicPr>
            <a:picLocks noChangeAspect="1"/>
          </p:cNvPicPr>
          <p:nvPr/>
        </p:nvPicPr>
        <p:blipFill rotWithShape="1">
          <a:blip r:embed="rId2"/>
          <a:srcRect t="14011" r="3" b="14012"/>
          <a:stretch/>
        </p:blipFill>
        <p:spPr>
          <a:xfrm>
            <a:off x="1181633" y="640080"/>
            <a:ext cx="9709552" cy="3494428"/>
          </a:xfrm>
          <a:prstGeom prst="rect">
            <a:avLst/>
          </a:prstGeom>
        </p:spPr>
      </p:pic>
    </p:spTree>
    <p:extLst>
      <p:ext uri="{BB962C8B-B14F-4D97-AF65-F5344CB8AC3E}">
        <p14:creationId xmlns:p14="http://schemas.microsoft.com/office/powerpoint/2010/main" val="2780643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841325-4E8A-0C48-BF3D-ED68FE76AC10}"/>
              </a:ext>
            </a:extLst>
          </p:cNvPr>
          <p:cNvSpPr txBox="1"/>
          <p:nvPr/>
        </p:nvSpPr>
        <p:spPr>
          <a:xfrm>
            <a:off x="508000" y="423333"/>
            <a:ext cx="11176000" cy="6832640"/>
          </a:xfrm>
          <a:prstGeom prst="rect">
            <a:avLst/>
          </a:prstGeom>
          <a:noFill/>
        </p:spPr>
        <p:txBody>
          <a:bodyPr wrap="square" lIns="91440" tIns="45720" rIns="91440" bIns="45720" rtlCol="0" anchor="t">
            <a:spAutoFit/>
          </a:bodyPr>
          <a:lstStyle/>
          <a:p>
            <a:pPr algn="ctr"/>
            <a:r>
              <a:rPr lang="en-US" sz="2400" b="1" dirty="0"/>
              <a:t>RESEARCH TIMELINE</a:t>
            </a:r>
          </a:p>
          <a:p>
            <a:endParaRPr lang="en-US" dirty="0"/>
          </a:p>
          <a:p>
            <a:r>
              <a:rPr lang="en-US" b="1" dirty="0"/>
              <a:t>OCTOBER 8, 2024 </a:t>
            </a:r>
            <a:r>
              <a:rPr lang="en-US" dirty="0"/>
              <a:t>– research begins, questionnaires made available</a:t>
            </a:r>
          </a:p>
          <a:p>
            <a:endParaRPr lang="en-US" dirty="0"/>
          </a:p>
          <a:p>
            <a:r>
              <a:rPr lang="en-US" b="1" dirty="0"/>
              <a:t>OCTOBER 21, 2024 </a:t>
            </a:r>
            <a:r>
              <a:rPr lang="en-US" dirty="0"/>
              <a:t>– </a:t>
            </a:r>
            <a:r>
              <a:rPr lang="en-US" b="1" dirty="0"/>
              <a:t>JANUARY 17, 2025 </a:t>
            </a:r>
            <a:r>
              <a:rPr lang="en-US" dirty="0"/>
              <a:t>– partner interviews conducted</a:t>
            </a:r>
          </a:p>
          <a:p>
            <a:endParaRPr lang="en-US" dirty="0"/>
          </a:p>
          <a:p>
            <a:r>
              <a:rPr lang="en-US" b="1" dirty="0"/>
              <a:t>DECEMBER 6, 2024 </a:t>
            </a:r>
            <a:r>
              <a:rPr lang="en-US" dirty="0"/>
              <a:t>– questionnaire due date</a:t>
            </a:r>
          </a:p>
          <a:p>
            <a:endParaRPr lang="en-US" dirty="0"/>
          </a:p>
          <a:p>
            <a:r>
              <a:rPr lang="en-US" b="1" dirty="0"/>
              <a:t>DECEMBER 9, 2024</a:t>
            </a:r>
            <a:r>
              <a:rPr lang="en-US" dirty="0"/>
              <a:t> – practitioner survey distributed</a:t>
            </a:r>
          </a:p>
          <a:p>
            <a:endParaRPr lang="en-US" dirty="0"/>
          </a:p>
          <a:p>
            <a:r>
              <a:rPr lang="en-US" b="1" dirty="0"/>
              <a:t>JANUARY 6, 2025 </a:t>
            </a:r>
            <a:r>
              <a:rPr lang="en-US" dirty="0"/>
              <a:t>– client survey distributed</a:t>
            </a:r>
          </a:p>
          <a:p>
            <a:endParaRPr lang="en-US" dirty="0"/>
          </a:p>
          <a:p>
            <a:r>
              <a:rPr lang="en-US" b="1" dirty="0"/>
              <a:t>JANUARY 31, 2025 – </a:t>
            </a:r>
            <a:r>
              <a:rPr lang="en-US" dirty="0"/>
              <a:t>notifiers to firms on ranking designations</a:t>
            </a:r>
          </a:p>
          <a:p>
            <a:endParaRPr lang="en-US" dirty="0"/>
          </a:p>
          <a:p>
            <a:r>
              <a:rPr lang="en-US" b="1" dirty="0"/>
              <a:t>MARCH 26, 2025 – </a:t>
            </a:r>
            <a:r>
              <a:rPr lang="en-US" dirty="0"/>
              <a:t>awards shortlist announced</a:t>
            </a:r>
          </a:p>
          <a:p>
            <a:endParaRPr lang="en-US" b="1" dirty="0"/>
          </a:p>
          <a:p>
            <a:r>
              <a:rPr lang="en-US" b="1" dirty="0"/>
              <a:t>MAY 1, 2025</a:t>
            </a:r>
            <a:r>
              <a:rPr lang="en-US" dirty="0"/>
              <a:t>– firm rankings and stars published</a:t>
            </a:r>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704683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5A62F5-2456-0245-858C-3153F03B68BC}"/>
              </a:ext>
            </a:extLst>
          </p:cNvPr>
          <p:cNvSpPr txBox="1"/>
          <p:nvPr/>
        </p:nvSpPr>
        <p:spPr>
          <a:xfrm>
            <a:off x="361754" y="302359"/>
            <a:ext cx="11396860" cy="5970865"/>
          </a:xfrm>
          <a:prstGeom prst="rect">
            <a:avLst/>
          </a:prstGeom>
          <a:noFill/>
        </p:spPr>
        <p:txBody>
          <a:bodyPr wrap="square" lIns="91440" tIns="45720" rIns="91440" bIns="45720" rtlCol="0" anchor="t">
            <a:spAutoFit/>
          </a:bodyPr>
          <a:lstStyle/>
          <a:p>
            <a:pPr algn="ctr"/>
            <a:r>
              <a:rPr lang="en-US" sz="2400" b="1" u="sng" dirty="0"/>
              <a:t>PARTNER INTERVIEWS</a:t>
            </a:r>
          </a:p>
          <a:p>
            <a:endParaRPr lang="en-US" dirty="0"/>
          </a:p>
          <a:p>
            <a:pPr marL="285750" indent="-285750">
              <a:buFont typeface="Arial" panose="020B0604020202020204" pitchFamily="34" charset="0"/>
              <a:buChar char="•"/>
            </a:pPr>
            <a:r>
              <a:rPr lang="en-US" sz="1600" dirty="0"/>
              <a:t>SCHEDULED ON A FIRST-COME, FIRST-SERVE BASIS BETWEEN NOW AND JANUARY 17, 2025</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CAN BE CONDUCTED LIVE IN-PERSON UPON REQUEST OR VIA PHONE OR ZOOM (NO CALLS TAKEN FROM VEHICLES.) </a:t>
            </a:r>
            <a:br>
              <a:rPr lang="en-US" sz="1600" dirty="0"/>
            </a:br>
            <a:br>
              <a:rPr lang="en-US" sz="1600" dirty="0"/>
            </a:br>
            <a:r>
              <a:rPr lang="en-US" sz="1600" dirty="0"/>
              <a:t>8 PARTNERS MAX PER IN-PERSON MEETING, FOR 90-MINUTE WINDOW PER FIRM</a:t>
            </a:r>
            <a:br>
              <a:rPr lang="en-US" sz="1600" dirty="0"/>
            </a:br>
            <a:br>
              <a:rPr lang="en-US" sz="1600" dirty="0"/>
            </a:br>
            <a:r>
              <a:rPr lang="en-US" sz="1600" dirty="0"/>
              <a:t>2 PARTNERS MAX PER PHONE CALL OR 5 PARTNERS MAX PER ZOOM MEETING. 60 MINUTES PER FIRM OR FIRM OFFICE</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PARTNERS SHOULD BE READY TO DISCUSS THEIR PAST YEAR IN LITIGATION AND DISPUTES (IN SOME CASES COMMENT MORE BROADLY ON THE FIRM OR THEIR DEPARTMENT, WHERE APPLICABLE) AND OFFER MARKET COMMENTARY, INCLUDING PEER REVIEW. HOWEVER, A FULL DOSSIER OF CASE WORK IS NOT NECESSARY. ALSO POTENTIALLY DISCUSS NOVEL ISSUES OR TRENDS/PHENOMENA AFFECTING THEIR PRACTICE AND/OR CANADIAN LITIGATION MORE BROADLY. ALL COMMENTARY IS OFF THE RECORD. NO QUOTES ARE EVER ATTRIBUTED.</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b="1" u="sng" dirty="0"/>
              <a:t>START BOOKING INTERVIEWS EARLY TO GUARANTEE A PREFERRED TIME SLOT! IT IS NOT ADVISED TO WAIT UNTIL THE QUESTIONNAIRE DUE DATE.</a:t>
            </a:r>
          </a:p>
          <a:p>
            <a:endParaRPr lang="en-US" dirty="0"/>
          </a:p>
          <a:p>
            <a:endParaRPr lang="en-US" dirty="0"/>
          </a:p>
        </p:txBody>
      </p:sp>
    </p:spTree>
    <p:extLst>
      <p:ext uri="{BB962C8B-B14F-4D97-AF65-F5344CB8AC3E}">
        <p14:creationId xmlns:p14="http://schemas.microsoft.com/office/powerpoint/2010/main" val="1699299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A6FB8B-F7D1-5B44-AD0D-A3038EF2D80F}"/>
              </a:ext>
            </a:extLst>
          </p:cNvPr>
          <p:cNvSpPr txBox="1"/>
          <p:nvPr/>
        </p:nvSpPr>
        <p:spPr>
          <a:xfrm>
            <a:off x="400050" y="371475"/>
            <a:ext cx="11401425" cy="4062651"/>
          </a:xfrm>
          <a:prstGeom prst="rect">
            <a:avLst/>
          </a:prstGeom>
          <a:noFill/>
        </p:spPr>
        <p:txBody>
          <a:bodyPr wrap="square" lIns="91440" tIns="45720" rIns="91440" bIns="45720" rtlCol="0" anchor="t">
            <a:spAutoFit/>
          </a:bodyPr>
          <a:lstStyle/>
          <a:p>
            <a:pPr algn="ctr"/>
            <a:r>
              <a:rPr lang="en-US" sz="2400" b="1" dirty="0"/>
              <a:t>COMPLETION OF THE QUESTIONNAIRE</a:t>
            </a:r>
          </a:p>
          <a:p>
            <a:endParaRPr lang="en-US" dirty="0"/>
          </a:p>
          <a:p>
            <a:r>
              <a:rPr lang="en-US" dirty="0"/>
              <a:t>THE PURPOSE OF THE QUESTIONNAIRE IS TO TELL THE STORY OF THE FIRM’S LITIGATION CAPACITY, SPECIFICALLY AS IT PERTAINS TO THE PAST YEAR:</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highlight>
                  <a:srgbClr val="FFFF00"/>
                </a:highlight>
              </a:rPr>
              <a:t>HIGHLIGHT KEY PRACTICE AREAS </a:t>
            </a:r>
            <a:r>
              <a:rPr lang="en-US" dirty="0"/>
              <a:t>(WHERE APPLICABLE) IN WHICH THE FIRM HAS PRACTICULARLY EXCELLED IN THE PAST YEAR</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MENTION KEY PARTNERS WHO YOU WOULD CONSIDER THE FIRM’S LEADERS AND UP-AND-COMERS IN THESE KEY AREAS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PROVIDE DETAILS ON CASES AND MANDATES THAT DEMONSTRATE THESE STRENGTHS</a:t>
            </a:r>
          </a:p>
          <a:p>
            <a:pPr marL="285750" indent="-285750">
              <a:buFont typeface="Arial" panose="020B0604020202020204" pitchFamily="34" charset="0"/>
              <a:buChar char="•"/>
            </a:pPr>
            <a:endParaRPr lang="en-US" u="sng" dirty="0"/>
          </a:p>
          <a:p>
            <a:pPr marL="285750" indent="-285750">
              <a:buFont typeface="Arial" panose="020B0604020202020204" pitchFamily="34" charset="0"/>
              <a:buChar char="•"/>
            </a:pPr>
            <a:r>
              <a:rPr lang="en-US" dirty="0"/>
              <a:t>MARK CLEARLY IN </a:t>
            </a:r>
            <a:r>
              <a:rPr lang="en-US" b="1" dirty="0">
                <a:solidFill>
                  <a:srgbClr val="FF0000"/>
                </a:solidFill>
              </a:rPr>
              <a:t>RED</a:t>
            </a:r>
            <a:r>
              <a:rPr lang="en-US" dirty="0"/>
              <a:t> ANY CONFIDENTIAL INFORMATION THAT YOU </a:t>
            </a:r>
            <a:r>
              <a:rPr lang="en-US" u="sng" dirty="0"/>
              <a:t>DO NOT WANT</a:t>
            </a:r>
            <a:r>
              <a:rPr lang="en-US" dirty="0"/>
              <a:t> PUBLISHED</a:t>
            </a:r>
          </a:p>
        </p:txBody>
      </p:sp>
    </p:spTree>
    <p:extLst>
      <p:ext uri="{BB962C8B-B14F-4D97-AF65-F5344CB8AC3E}">
        <p14:creationId xmlns:p14="http://schemas.microsoft.com/office/powerpoint/2010/main" val="3876960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DADE400-B426-F144-A811-9DACB003454E}"/>
              </a:ext>
            </a:extLst>
          </p:cNvPr>
          <p:cNvGraphicFramePr>
            <a:graphicFrameLocks noGrp="1"/>
          </p:cNvGraphicFramePr>
          <p:nvPr/>
        </p:nvGraphicFramePr>
        <p:xfrm>
          <a:off x="2887345" y="3866674"/>
          <a:ext cx="6477635" cy="243840"/>
        </p:xfrm>
        <a:graphic>
          <a:graphicData uri="http://schemas.openxmlformats.org/drawingml/2006/table">
            <a:tbl>
              <a:tblPr firstRow="1" firstCol="1" bandRow="1">
                <a:tableStyleId>{5C22544A-7EE6-4342-B048-85BDC9FD1C3A}</a:tableStyleId>
              </a:tblPr>
              <a:tblGrid>
                <a:gridCol w="6477635">
                  <a:extLst>
                    <a:ext uri="{9D8B030D-6E8A-4147-A177-3AD203B41FA5}">
                      <a16:colId xmlns:a16="http://schemas.microsoft.com/office/drawing/2014/main" val="3938984443"/>
                    </a:ext>
                  </a:extLst>
                </a:gridCol>
              </a:tblGrid>
              <a:tr h="0">
                <a:tc>
                  <a:txBody>
                    <a:bodyPr/>
                    <a:lstStyle/>
                    <a:p>
                      <a:pPr marL="0" marR="0" algn="ctr">
                        <a:spcBef>
                          <a:spcPts val="0"/>
                        </a:spcBef>
                        <a:spcAft>
                          <a:spcPts val="0"/>
                        </a:spcAft>
                      </a:pPr>
                      <a:r>
                        <a:rPr lang="en-GB" sz="1600">
                          <a:effectLst/>
                        </a:rPr>
                        <a:t>CASE HIGHLIGHTS</a:t>
                      </a:r>
                      <a:endParaRPr lang="en-US" sz="120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67205209"/>
                  </a:ext>
                </a:extLst>
              </a:tr>
            </a:tbl>
          </a:graphicData>
        </a:graphic>
      </p:graphicFrame>
      <p:graphicFrame>
        <p:nvGraphicFramePr>
          <p:cNvPr id="3" name="Table 2">
            <a:extLst>
              <a:ext uri="{FF2B5EF4-FFF2-40B4-BE49-F238E27FC236}">
                <a16:creationId xmlns:a16="http://schemas.microsoft.com/office/drawing/2014/main" id="{28B58F71-FC3B-DD40-A3F6-29F4908EECAE}"/>
              </a:ext>
            </a:extLst>
          </p:cNvPr>
          <p:cNvGraphicFramePr>
            <a:graphicFrameLocks noGrp="1"/>
          </p:cNvGraphicFramePr>
          <p:nvPr/>
        </p:nvGraphicFramePr>
        <p:xfrm>
          <a:off x="246845" y="590282"/>
          <a:ext cx="11706032" cy="5484047"/>
        </p:xfrm>
        <a:graphic>
          <a:graphicData uri="http://schemas.openxmlformats.org/drawingml/2006/table">
            <a:tbl>
              <a:tblPr firstRow="1" firstCol="1" bandRow="1">
                <a:tableStyleId>{5C22544A-7EE6-4342-B048-85BDC9FD1C3A}</a:tableStyleId>
              </a:tblPr>
              <a:tblGrid>
                <a:gridCol w="3922248">
                  <a:extLst>
                    <a:ext uri="{9D8B030D-6E8A-4147-A177-3AD203B41FA5}">
                      <a16:colId xmlns:a16="http://schemas.microsoft.com/office/drawing/2014/main" val="3694837531"/>
                    </a:ext>
                  </a:extLst>
                </a:gridCol>
                <a:gridCol w="7783784">
                  <a:extLst>
                    <a:ext uri="{9D8B030D-6E8A-4147-A177-3AD203B41FA5}">
                      <a16:colId xmlns:a16="http://schemas.microsoft.com/office/drawing/2014/main" val="357071179"/>
                    </a:ext>
                  </a:extLst>
                </a:gridCol>
              </a:tblGrid>
              <a:tr h="355854">
                <a:tc>
                  <a:txBody>
                    <a:bodyPr/>
                    <a:lstStyle/>
                    <a:p>
                      <a:pPr marL="0" marR="0">
                        <a:spcBef>
                          <a:spcPts val="0"/>
                        </a:spcBef>
                        <a:spcAft>
                          <a:spcPts val="0"/>
                        </a:spcAft>
                      </a:pPr>
                      <a:r>
                        <a:rPr lang="en-GB" sz="1200" dirty="0">
                          <a:effectLst/>
                        </a:rPr>
                        <a:t>Case name</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r>
                        <a:rPr lang="en-GB" sz="600" dirty="0">
                          <a:effectLst/>
                        </a:rPr>
                        <a:t> </a:t>
                      </a: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2374335719"/>
                  </a:ext>
                </a:extLst>
              </a:tr>
              <a:tr h="544901">
                <a:tc>
                  <a:txBody>
                    <a:bodyPr/>
                    <a:lstStyle/>
                    <a:p>
                      <a:pPr marL="0" marR="0">
                        <a:spcBef>
                          <a:spcPts val="0"/>
                        </a:spcBef>
                        <a:spcAft>
                          <a:spcPts val="0"/>
                        </a:spcAft>
                      </a:pPr>
                      <a:r>
                        <a:rPr lang="en-GB" sz="1200" dirty="0">
                          <a:effectLst/>
                        </a:rPr>
                        <a:t>Nominate for award (Y/N) </a:t>
                      </a:r>
                      <a:br>
                        <a:rPr lang="en-GB" sz="1200" dirty="0">
                          <a:effectLst/>
                        </a:rPr>
                      </a:br>
                      <a:r>
                        <a:rPr lang="en-GB" sz="1200" dirty="0">
                          <a:effectLst/>
                        </a:rPr>
                        <a:t>(case name is necessary for impact award nominations)</a:t>
                      </a: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927499885"/>
                  </a:ext>
                </a:extLst>
              </a:tr>
              <a:tr h="355854">
                <a:tc>
                  <a:txBody>
                    <a:bodyPr/>
                    <a:lstStyle/>
                    <a:p>
                      <a:pPr marL="0" marR="0">
                        <a:spcBef>
                          <a:spcPts val="0"/>
                        </a:spcBef>
                        <a:spcAft>
                          <a:spcPts val="0"/>
                        </a:spcAft>
                      </a:pPr>
                      <a:r>
                        <a:rPr lang="en-GB" sz="1200" dirty="0">
                          <a:effectLst/>
                        </a:rPr>
                        <a:t>Dispute resolution practice area</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1321928343"/>
                  </a:ext>
                </a:extLst>
              </a:tr>
              <a:tr h="355854">
                <a:tc>
                  <a:txBody>
                    <a:bodyPr/>
                    <a:lstStyle/>
                    <a:p>
                      <a:pPr marL="0" marR="0">
                        <a:spcBef>
                          <a:spcPts val="0"/>
                        </a:spcBef>
                        <a:spcAft>
                          <a:spcPts val="0"/>
                        </a:spcAft>
                      </a:pPr>
                      <a:r>
                        <a:rPr lang="en-GB" sz="1200" dirty="0">
                          <a:effectLst/>
                        </a:rPr>
                        <a:t>Closed or ongoing?</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3472683223"/>
                  </a:ext>
                </a:extLst>
              </a:tr>
              <a:tr h="355854">
                <a:tc>
                  <a:txBody>
                    <a:bodyPr/>
                    <a:lstStyle/>
                    <a:p>
                      <a:pPr marL="0" marR="0">
                        <a:spcBef>
                          <a:spcPts val="0"/>
                        </a:spcBef>
                        <a:spcAft>
                          <a:spcPts val="0"/>
                        </a:spcAft>
                      </a:pPr>
                      <a:r>
                        <a:rPr lang="en-GB" sz="1200" dirty="0">
                          <a:effectLst/>
                        </a:rPr>
                        <a:t>Date completed (if relevant)</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r>
                        <a:rPr lang="en-GB" sz="600" dirty="0">
                          <a:effectLst/>
                        </a:rPr>
                        <a:t> </a:t>
                      </a: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2708575071"/>
                  </a:ext>
                </a:extLst>
              </a:tr>
              <a:tr h="355854">
                <a:tc>
                  <a:txBody>
                    <a:bodyPr/>
                    <a:lstStyle/>
                    <a:p>
                      <a:pPr marL="0" marR="0">
                        <a:spcBef>
                          <a:spcPts val="0"/>
                        </a:spcBef>
                        <a:spcAft>
                          <a:spcPts val="0"/>
                        </a:spcAft>
                      </a:pPr>
                      <a:r>
                        <a:rPr lang="en-GB" sz="1200" dirty="0">
                          <a:effectLst/>
                        </a:rPr>
                        <a:t>Client(s) advised</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2652974701"/>
                  </a:ext>
                </a:extLst>
              </a:tr>
              <a:tr h="355854">
                <a:tc>
                  <a:txBody>
                    <a:bodyPr/>
                    <a:lstStyle/>
                    <a:p>
                      <a:pPr marL="0" marR="0">
                        <a:spcBef>
                          <a:spcPts val="0"/>
                        </a:spcBef>
                        <a:spcAft>
                          <a:spcPts val="0"/>
                        </a:spcAft>
                      </a:pPr>
                      <a:r>
                        <a:rPr lang="en-GB" sz="1200" dirty="0">
                          <a:effectLst/>
                        </a:rPr>
                        <a:t>Lead partner involved</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1406031903"/>
                  </a:ext>
                </a:extLst>
              </a:tr>
              <a:tr h="355854">
                <a:tc>
                  <a:txBody>
                    <a:bodyPr/>
                    <a:lstStyle/>
                    <a:p>
                      <a:pPr marL="0" marR="0">
                        <a:spcBef>
                          <a:spcPts val="0"/>
                        </a:spcBef>
                        <a:spcAft>
                          <a:spcPts val="0"/>
                        </a:spcAft>
                      </a:pPr>
                      <a:r>
                        <a:rPr lang="en-GB" sz="1200" dirty="0">
                          <a:effectLst/>
                        </a:rPr>
                        <a:t>Other lawyers involved</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1617223594"/>
                  </a:ext>
                </a:extLst>
              </a:tr>
              <a:tr h="355854">
                <a:tc>
                  <a:txBody>
                    <a:bodyPr/>
                    <a:lstStyle/>
                    <a:p>
                      <a:pPr marL="0" marR="0">
                        <a:spcBef>
                          <a:spcPts val="0"/>
                        </a:spcBef>
                        <a:spcAft>
                          <a:spcPts val="0"/>
                        </a:spcAft>
                      </a:pPr>
                      <a:r>
                        <a:rPr lang="en-GB" sz="1200" dirty="0">
                          <a:effectLst/>
                        </a:rPr>
                        <a:t>Your firm’s role</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3806995369"/>
                  </a:ext>
                </a:extLst>
              </a:tr>
              <a:tr h="355854">
                <a:tc>
                  <a:txBody>
                    <a:bodyPr/>
                    <a:lstStyle/>
                    <a:p>
                      <a:pPr marL="0" marR="0">
                        <a:spcBef>
                          <a:spcPts val="0"/>
                        </a:spcBef>
                        <a:spcAft>
                          <a:spcPts val="0"/>
                        </a:spcAft>
                      </a:pPr>
                      <a:r>
                        <a:rPr lang="en-GB" sz="1200" dirty="0">
                          <a:effectLst/>
                        </a:rPr>
                        <a:t>Other law firms and their roles</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2032835142"/>
                  </a:ext>
                </a:extLst>
              </a:tr>
              <a:tr h="355854">
                <a:tc>
                  <a:txBody>
                    <a:bodyPr/>
                    <a:lstStyle/>
                    <a:p>
                      <a:pPr marL="0" marR="0">
                        <a:spcBef>
                          <a:spcPts val="0"/>
                        </a:spcBef>
                        <a:spcAft>
                          <a:spcPts val="0"/>
                        </a:spcAft>
                      </a:pPr>
                      <a:r>
                        <a:rPr lang="en-GB" sz="1200" dirty="0">
                          <a:effectLst/>
                        </a:rPr>
                        <a:t>CONFIDENTIAL (Y/N)</a:t>
                      </a:r>
                      <a:endParaRPr lang="en-US" sz="1200" dirty="0">
                        <a:effectLst/>
                      </a:endParaRPr>
                    </a:p>
                    <a:p>
                      <a:pPr marL="0" marR="0">
                        <a:spcBef>
                          <a:spcPts val="0"/>
                        </a:spcBef>
                        <a:spcAft>
                          <a:spcPts val="0"/>
                        </a:spcAft>
                      </a:pPr>
                      <a:endParaRPr lang="en-US" sz="1200" dirty="0">
                        <a:effectLst/>
                        <a:latin typeface="Century Gothic"/>
                        <a:ea typeface="Century Gothic" panose="020B0502020202020204" pitchFamily="34" charset="0"/>
                        <a:cs typeface="Times New Roman"/>
                      </a:endParaRPr>
                    </a:p>
                  </a:txBody>
                  <a:tcPr marL="39103" marR="39103" marT="0" marB="0">
                    <a:solidFill>
                      <a:srgbClr val="C00000"/>
                    </a:solidFill>
                  </a:tcPr>
                </a:tc>
                <a:tc>
                  <a:txBody>
                    <a:bodyPr/>
                    <a:lstStyle/>
                    <a:p>
                      <a:pPr marL="0" marR="0">
                        <a:spcBef>
                          <a:spcPts val="0"/>
                        </a:spcBef>
                        <a:spcAft>
                          <a:spcPts val="0"/>
                        </a:spcAft>
                      </a:pP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2731071866"/>
                  </a:ext>
                </a:extLst>
              </a:tr>
              <a:tr h="643943">
                <a:tc>
                  <a:txBody>
                    <a:bodyPr/>
                    <a:lstStyle/>
                    <a:p>
                      <a:pPr marL="0" marR="0">
                        <a:spcBef>
                          <a:spcPts val="0"/>
                        </a:spcBef>
                        <a:spcAft>
                          <a:spcPts val="0"/>
                        </a:spcAft>
                      </a:pPr>
                      <a:r>
                        <a:rPr lang="en-GB" sz="1200" dirty="0">
                          <a:effectLst/>
                        </a:rPr>
                        <a:t>Description</a:t>
                      </a:r>
                    </a:p>
                    <a:p>
                      <a:pPr marL="0" marR="0">
                        <a:spcBef>
                          <a:spcPts val="0"/>
                        </a:spcBef>
                        <a:spcAft>
                          <a:spcPts val="0"/>
                        </a:spcAft>
                      </a:pPr>
                      <a:endParaRPr lang="en-US" sz="1200" dirty="0">
                        <a:effectLst/>
                      </a:endParaRPr>
                    </a:p>
                    <a:p>
                      <a:pPr marL="0" marR="0">
                        <a:spcBef>
                          <a:spcPts val="0"/>
                        </a:spcBef>
                        <a:spcAft>
                          <a:spcPts val="0"/>
                        </a:spcAft>
                      </a:pPr>
                      <a:endParaRPr lang="en-US" sz="1200" dirty="0">
                        <a:effectLst/>
                        <a:latin typeface="Century Gothic"/>
                        <a:cs typeface="Times New Roman"/>
                      </a:endParaRPr>
                    </a:p>
                  </a:txBody>
                  <a:tcPr marL="39103" marR="39103" marT="0" marB="0">
                    <a:solidFill>
                      <a:srgbClr val="C00000"/>
                    </a:solidFill>
                  </a:tcPr>
                </a:tc>
                <a:tc>
                  <a:txBody>
                    <a:bodyPr/>
                    <a:lstStyle/>
                    <a:p>
                      <a:pPr marL="0" marR="0">
                        <a:spcBef>
                          <a:spcPts val="0"/>
                        </a:spcBef>
                        <a:spcAft>
                          <a:spcPts val="0"/>
                        </a:spcAft>
                      </a:pPr>
                      <a:r>
                        <a:rPr lang="en-GB" sz="600" dirty="0">
                          <a:effectLst/>
                        </a:rPr>
                        <a:t> </a:t>
                      </a: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2752656692"/>
                  </a:ext>
                </a:extLst>
              </a:tr>
              <a:tr h="633864">
                <a:tc>
                  <a:txBody>
                    <a:bodyPr/>
                    <a:lstStyle/>
                    <a:p>
                      <a:pPr marL="0" marR="0">
                        <a:spcBef>
                          <a:spcPts val="0"/>
                        </a:spcBef>
                        <a:spcAft>
                          <a:spcPts val="0"/>
                        </a:spcAft>
                      </a:pPr>
                      <a:r>
                        <a:rPr lang="en-GB" sz="1200" dirty="0">
                          <a:effectLst/>
                        </a:rPr>
                        <a:t>Please state the significance, impact and outcome of the case</a:t>
                      </a:r>
                    </a:p>
                  </a:txBody>
                  <a:tcPr marL="39103" marR="39103" marT="0" marB="0">
                    <a:solidFill>
                      <a:srgbClr val="C00000"/>
                    </a:solidFill>
                  </a:tcPr>
                </a:tc>
                <a:tc>
                  <a:txBody>
                    <a:bodyPr/>
                    <a:lstStyle/>
                    <a:p>
                      <a:pPr marL="0" marR="0">
                        <a:spcBef>
                          <a:spcPts val="0"/>
                        </a:spcBef>
                        <a:spcAft>
                          <a:spcPts val="0"/>
                        </a:spcAft>
                      </a:pPr>
                      <a:r>
                        <a:rPr lang="en-GB" sz="600" dirty="0">
                          <a:effectLst/>
                        </a:rPr>
                        <a:t> </a:t>
                      </a:r>
                      <a:endParaRPr lang="en-US" sz="700" dirty="0">
                        <a:effectLst/>
                        <a:latin typeface="Century Gothic" panose="020B0502020202020204" pitchFamily="34" charset="0"/>
                        <a:ea typeface="Century Gothic" panose="020B0502020202020204" pitchFamily="34" charset="0"/>
                        <a:cs typeface="Times New Roman" panose="02020603050405020304" pitchFamily="18" charset="0"/>
                      </a:endParaRPr>
                    </a:p>
                  </a:txBody>
                  <a:tcPr marL="39103" marR="39103" marT="0" marB="0">
                    <a:solidFill>
                      <a:schemeClr val="bg1">
                        <a:lumMod val="85000"/>
                      </a:schemeClr>
                    </a:solidFill>
                  </a:tcPr>
                </a:tc>
                <a:extLst>
                  <a:ext uri="{0D108BD9-81ED-4DB2-BD59-A6C34878D82A}">
                    <a16:rowId xmlns:a16="http://schemas.microsoft.com/office/drawing/2014/main" val="2007275425"/>
                  </a:ext>
                </a:extLst>
              </a:tr>
            </a:tbl>
          </a:graphicData>
        </a:graphic>
      </p:graphicFrame>
      <p:sp>
        <p:nvSpPr>
          <p:cNvPr id="5" name="TextBox 4">
            <a:extLst>
              <a:ext uri="{FF2B5EF4-FFF2-40B4-BE49-F238E27FC236}">
                <a16:creationId xmlns:a16="http://schemas.microsoft.com/office/drawing/2014/main" id="{6F7D78F0-4ED0-C7E7-B9EE-177A6776E7B8}"/>
              </a:ext>
            </a:extLst>
          </p:cNvPr>
          <p:cNvSpPr txBox="1"/>
          <p:nvPr/>
        </p:nvSpPr>
        <p:spPr>
          <a:xfrm>
            <a:off x="3946838" y="134154"/>
            <a:ext cx="71370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CASE SECTION EXAMPLE</a:t>
            </a:r>
          </a:p>
        </p:txBody>
      </p:sp>
    </p:spTree>
    <p:extLst>
      <p:ext uri="{BB962C8B-B14F-4D97-AF65-F5344CB8AC3E}">
        <p14:creationId xmlns:p14="http://schemas.microsoft.com/office/powerpoint/2010/main" val="1166120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table with red text">
            <a:extLst>
              <a:ext uri="{FF2B5EF4-FFF2-40B4-BE49-F238E27FC236}">
                <a16:creationId xmlns:a16="http://schemas.microsoft.com/office/drawing/2014/main" id="{273C2833-8F88-4CB1-2F31-36D551A7B3BF}"/>
              </a:ext>
            </a:extLst>
          </p:cNvPr>
          <p:cNvPicPr>
            <a:picLocks noChangeAspect="1"/>
          </p:cNvPicPr>
          <p:nvPr/>
        </p:nvPicPr>
        <p:blipFill>
          <a:blip r:embed="rId2"/>
          <a:stretch>
            <a:fillRect/>
          </a:stretch>
        </p:blipFill>
        <p:spPr>
          <a:xfrm>
            <a:off x="118056" y="3227838"/>
            <a:ext cx="11955887" cy="2709786"/>
          </a:xfrm>
          <a:prstGeom prst="rect">
            <a:avLst/>
          </a:prstGeom>
        </p:spPr>
      </p:pic>
      <p:sp>
        <p:nvSpPr>
          <p:cNvPr id="3" name="TextBox 2">
            <a:extLst>
              <a:ext uri="{FF2B5EF4-FFF2-40B4-BE49-F238E27FC236}">
                <a16:creationId xmlns:a16="http://schemas.microsoft.com/office/drawing/2014/main" id="{E794BE1C-ACA4-2F60-E80F-91DA5F9ACE88}"/>
              </a:ext>
            </a:extLst>
          </p:cNvPr>
          <p:cNvSpPr txBox="1"/>
          <p:nvPr/>
        </p:nvSpPr>
        <p:spPr>
          <a:xfrm>
            <a:off x="646091" y="1204175"/>
            <a:ext cx="1099640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PROVIDE RELEVANT CLIENT REFERENCES THAT CAN BE CONTACTED – TIMELINESS IS PARTICULARLY OF THE ESSENCE WITH THIS PORTION OF THE QUESTIONNAIRE. </a:t>
            </a:r>
          </a:p>
          <a:p>
            <a:endParaRPr lang="en-US" u="sng" dirty="0"/>
          </a:p>
          <a:p>
            <a:r>
              <a:rPr lang="en-US" u="sng" dirty="0"/>
              <a:t>IF YOU NEED AN EXTENSION WITH ANY OTHER PORTIONS OF THE QUESTIONNAIRE, THESE CAN BE GRANTED, WITHIN REASON, BUT BEING TIMELY WITH CLIENT CONTACTS ALLOWS FOR MORE CERTAINTY OF A RESPONSE.</a:t>
            </a:r>
            <a:endParaRPr lang="en-US"/>
          </a:p>
        </p:txBody>
      </p:sp>
      <p:sp>
        <p:nvSpPr>
          <p:cNvPr id="4" name="TextBox 3">
            <a:extLst>
              <a:ext uri="{FF2B5EF4-FFF2-40B4-BE49-F238E27FC236}">
                <a16:creationId xmlns:a16="http://schemas.microsoft.com/office/drawing/2014/main" id="{227B17E2-8C01-5968-F297-BCBC05C9454A}"/>
              </a:ext>
            </a:extLst>
          </p:cNvPr>
          <p:cNvSpPr txBox="1"/>
          <p:nvPr/>
        </p:nvSpPr>
        <p:spPr>
          <a:xfrm>
            <a:off x="1461753" y="367048"/>
            <a:ext cx="925776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t>COMPLETION OF THE CLIENT &amp; PROFESSIONAL REFERENCES</a:t>
            </a:r>
            <a:endParaRPr lang="en-US" sz="2400" dirty="0"/>
          </a:p>
        </p:txBody>
      </p:sp>
    </p:spTree>
    <p:extLst>
      <p:ext uri="{BB962C8B-B14F-4D97-AF65-F5344CB8AC3E}">
        <p14:creationId xmlns:p14="http://schemas.microsoft.com/office/powerpoint/2010/main" val="1079814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a:extLst>
              <a:ext uri="{FF2B5EF4-FFF2-40B4-BE49-F238E27FC236}">
                <a16:creationId xmlns:a16="http://schemas.microsoft.com/office/drawing/2014/main" id="{D458E539-116E-2875-C4CB-33BDE3648C8F}"/>
              </a:ext>
            </a:extLst>
          </p:cNvPr>
          <p:cNvSpPr txBox="1"/>
          <p:nvPr/>
        </p:nvSpPr>
        <p:spPr>
          <a:xfrm>
            <a:off x="6724100" y="1170615"/>
            <a:ext cx="5204252" cy="544764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b="1" dirty="0">
                <a:solidFill>
                  <a:srgbClr val="C00000"/>
                </a:solidFill>
                <a:cs typeface="Calibri"/>
              </a:rPr>
              <a:t>All questionnaires and client references </a:t>
            </a:r>
            <a:r>
              <a:rPr lang="en-US" sz="1400" b="1" u="sng" dirty="0">
                <a:solidFill>
                  <a:srgbClr val="C00000"/>
                </a:solidFill>
                <a:cs typeface="Calibri"/>
              </a:rPr>
              <a:t>must</a:t>
            </a:r>
            <a:r>
              <a:rPr lang="en-US" sz="1400" b="1" dirty="0">
                <a:solidFill>
                  <a:srgbClr val="C00000"/>
                </a:solidFill>
                <a:cs typeface="Calibri"/>
              </a:rPr>
              <a:t> be submitted via the Accreditation Submission Portal</a:t>
            </a:r>
            <a:br>
              <a:rPr lang="en-US" sz="1400" b="1" dirty="0">
                <a:solidFill>
                  <a:srgbClr val="C00000"/>
                </a:solidFill>
                <a:cs typeface="Calibri"/>
              </a:rPr>
            </a:br>
            <a:endParaRPr lang="en-US" sz="1400" b="1" dirty="0">
              <a:solidFill>
                <a:srgbClr val="C00000"/>
              </a:solidFill>
              <a:cs typeface="Calibri"/>
            </a:endParaRPr>
          </a:p>
          <a:p>
            <a:r>
              <a:rPr lang="en-US" sz="1200" b="1" dirty="0" err="1"/>
              <a:t>submissions.legalbenchmarkinggroup.com</a:t>
            </a:r>
            <a:r>
              <a:rPr lang="en-US" sz="1200" b="1" dirty="0"/>
              <a:t>/Identity/Account/Login</a:t>
            </a:r>
          </a:p>
          <a:p>
            <a:pPr marL="285750" indent="-285750">
              <a:buFont typeface="Arial"/>
              <a:buChar char="•"/>
            </a:pPr>
            <a:endParaRPr lang="en-US" sz="1400" b="1" dirty="0">
              <a:solidFill>
                <a:srgbClr val="C00000"/>
              </a:solidFill>
              <a:cs typeface="Calibri"/>
            </a:endParaRPr>
          </a:p>
          <a:p>
            <a:pPr marL="285750" indent="-285750">
              <a:buFont typeface="Arial"/>
              <a:buChar char="•"/>
            </a:pPr>
            <a:r>
              <a:rPr lang="en-US" sz="1400" b="1" dirty="0">
                <a:solidFill>
                  <a:srgbClr val="C00000"/>
                </a:solidFill>
                <a:cs typeface="Calibri"/>
              </a:rPr>
              <a:t>You must register in order to submit</a:t>
            </a:r>
          </a:p>
          <a:p>
            <a:pPr marL="742950" lvl="1" indent="-285750">
              <a:buFont typeface="Arial"/>
              <a:buChar char="•"/>
            </a:pPr>
            <a:r>
              <a:rPr lang="en-US" sz="1400" i="1" dirty="0">
                <a:cs typeface="Calibri"/>
              </a:rPr>
              <a:t>Register early! </a:t>
            </a:r>
          </a:p>
          <a:p>
            <a:pPr marL="285750" indent="-285750">
              <a:buFont typeface="Arial"/>
              <a:buChar char="•"/>
            </a:pPr>
            <a:r>
              <a:rPr lang="en-US" sz="1400" dirty="0">
                <a:cs typeface="Calibri"/>
              </a:rPr>
              <a:t>Create your account</a:t>
            </a:r>
          </a:p>
          <a:p>
            <a:pPr marL="742950" lvl="1" indent="-285750">
              <a:buFont typeface="Arial"/>
              <a:buChar char="•"/>
            </a:pPr>
            <a:r>
              <a:rPr lang="en-US" sz="1400" dirty="0">
                <a:cs typeface="Calibri"/>
              </a:rPr>
              <a:t>Fill in all sections of the registration</a:t>
            </a:r>
            <a:endParaRPr lang="en-US" sz="1400" dirty="0">
              <a:ea typeface="+mn-lt"/>
              <a:cs typeface="+mn-lt"/>
            </a:endParaRPr>
          </a:p>
          <a:p>
            <a:pPr marL="742950" lvl="1" indent="-285750">
              <a:buFont typeface="Arial"/>
              <a:buChar char="•"/>
            </a:pPr>
            <a:r>
              <a:rPr lang="en-US" sz="1400" dirty="0">
                <a:cs typeface="Calibri"/>
              </a:rPr>
              <a:t>Begin typing your firm name in "Company" and wait for drop down menu to appear </a:t>
            </a:r>
            <a:r>
              <a:rPr lang="en-US" sz="1400" i="1" dirty="0">
                <a:cs typeface="Calibri"/>
              </a:rPr>
              <a:t>(about 15 seconds)</a:t>
            </a:r>
          </a:p>
          <a:p>
            <a:pPr marL="742950" lvl="1" indent="-285750">
              <a:buFont typeface="Arial"/>
              <a:buChar char="•"/>
            </a:pPr>
            <a:r>
              <a:rPr lang="en-US" sz="1400" b="1" dirty="0">
                <a:cs typeface="Calibri"/>
              </a:rPr>
              <a:t>Select your firm in the drop down as shown in the picture to the left</a:t>
            </a:r>
          </a:p>
          <a:p>
            <a:pPr marL="742950" lvl="1" indent="-285750">
              <a:buFont typeface="Arial"/>
              <a:buChar char="•"/>
            </a:pPr>
            <a:r>
              <a:rPr lang="en-US" sz="1400" b="1" dirty="0">
                <a:cs typeface="Calibri"/>
              </a:rPr>
              <a:t>If your firm does not appear in the drop-down menu, please request having your company added</a:t>
            </a:r>
          </a:p>
          <a:p>
            <a:pPr marL="742950" lvl="1" indent="-285750">
              <a:buFont typeface="Arial"/>
              <a:buChar char="•"/>
            </a:pPr>
            <a:r>
              <a:rPr lang="en-US" sz="1400" dirty="0">
                <a:cs typeface="Calibri"/>
              </a:rPr>
              <a:t>Begin typing in "Country" and select Canada from the drop-down menu (same 15 seconds!)</a:t>
            </a:r>
          </a:p>
          <a:p>
            <a:pPr marL="742950" lvl="1" indent="-285750">
              <a:buFont typeface="Arial"/>
              <a:buChar char="•"/>
            </a:pPr>
            <a:r>
              <a:rPr lang="en-US" sz="1400" dirty="0">
                <a:cs typeface="Calibri"/>
              </a:rPr>
              <a:t>If you don't receive an email confirmation, please let the Accreditation Portal team know. </a:t>
            </a:r>
          </a:p>
          <a:p>
            <a:pPr marL="285750" indent="-285750">
              <a:buFont typeface="Arial"/>
              <a:buChar char="•"/>
            </a:pPr>
            <a:r>
              <a:rPr lang="en-US" sz="1400" dirty="0">
                <a:cs typeface="Calibri"/>
              </a:rPr>
              <a:t>Keep your password safe! </a:t>
            </a:r>
          </a:p>
          <a:p>
            <a:pPr marL="742950" lvl="1" indent="-285750">
              <a:buFont typeface="Arial"/>
              <a:buChar char="•"/>
            </a:pPr>
            <a:r>
              <a:rPr lang="en-US" sz="1400" dirty="0">
                <a:cs typeface="Calibri"/>
              </a:rPr>
              <a:t>If you lose/forget it, request a new one immediately. Don't wait until firm submissions are due</a:t>
            </a:r>
          </a:p>
          <a:p>
            <a:pPr marL="285750" indent="-285750">
              <a:buFont typeface="Arial"/>
              <a:buChar char="•"/>
            </a:pPr>
            <a:r>
              <a:rPr lang="en-US" sz="1400" b="1" dirty="0">
                <a:cs typeface="Calibri"/>
              </a:rPr>
              <a:t>Due to GDPR requirements we will no longer accept submissions via email. Please only use the submission portal. </a:t>
            </a:r>
          </a:p>
        </p:txBody>
      </p:sp>
      <p:grpSp>
        <p:nvGrpSpPr>
          <p:cNvPr id="9" name="Group 8">
            <a:extLst>
              <a:ext uri="{FF2B5EF4-FFF2-40B4-BE49-F238E27FC236}">
                <a16:creationId xmlns:a16="http://schemas.microsoft.com/office/drawing/2014/main" id="{84DB2F83-A057-69CB-421A-468C2D091841}"/>
              </a:ext>
            </a:extLst>
          </p:cNvPr>
          <p:cNvGrpSpPr/>
          <p:nvPr/>
        </p:nvGrpSpPr>
        <p:grpSpPr>
          <a:xfrm>
            <a:off x="531670" y="1504884"/>
            <a:ext cx="6145065" cy="3846235"/>
            <a:chOff x="349219" y="1515617"/>
            <a:chExt cx="5801628" cy="3587207"/>
          </a:xfrm>
        </p:grpSpPr>
        <p:pic>
          <p:nvPicPr>
            <p:cNvPr id="10" name="Picture 9" descr="Graphical user interface, text, application, email&#10;&#10;Description automatically generated">
              <a:extLst>
                <a:ext uri="{FF2B5EF4-FFF2-40B4-BE49-F238E27FC236}">
                  <a16:creationId xmlns:a16="http://schemas.microsoft.com/office/drawing/2014/main" id="{F0E0C3B0-ABC1-55E8-DC93-84D941C39BD0}"/>
                </a:ext>
              </a:extLst>
            </p:cNvPr>
            <p:cNvPicPr>
              <a:picLocks noChangeAspect="1"/>
            </p:cNvPicPr>
            <p:nvPr/>
          </p:nvPicPr>
          <p:blipFill rotWithShape="1">
            <a:blip r:embed="rId2"/>
            <a:srcRect t="-102" r="2083" b="286"/>
            <a:stretch/>
          </p:blipFill>
          <p:spPr>
            <a:xfrm>
              <a:off x="349219" y="1515617"/>
              <a:ext cx="5801628" cy="3587207"/>
            </a:xfrm>
            <a:prstGeom prst="rect">
              <a:avLst/>
            </a:prstGeom>
          </p:spPr>
        </p:pic>
        <p:sp>
          <p:nvSpPr>
            <p:cNvPr id="11" name="Rectangle 10">
              <a:extLst>
                <a:ext uri="{FF2B5EF4-FFF2-40B4-BE49-F238E27FC236}">
                  <a16:creationId xmlns:a16="http://schemas.microsoft.com/office/drawing/2014/main" id="{01B870CB-8E76-FBC2-9573-5E2E991AA1BE}"/>
                </a:ext>
              </a:extLst>
            </p:cNvPr>
            <p:cNvSpPr/>
            <p:nvPr/>
          </p:nvSpPr>
          <p:spPr>
            <a:xfrm>
              <a:off x="4937178" y="3129301"/>
              <a:ext cx="1204783" cy="88556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12" name="TextBox 11">
            <a:extLst>
              <a:ext uri="{FF2B5EF4-FFF2-40B4-BE49-F238E27FC236}">
                <a16:creationId xmlns:a16="http://schemas.microsoft.com/office/drawing/2014/main" id="{F190BDBB-99C5-10D0-B146-E973CBDE55F3}"/>
              </a:ext>
            </a:extLst>
          </p:cNvPr>
          <p:cNvSpPr txBox="1"/>
          <p:nvPr/>
        </p:nvSpPr>
        <p:spPr>
          <a:xfrm>
            <a:off x="2534187" y="234771"/>
            <a:ext cx="711128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u="sng" dirty="0"/>
              <a:t>HOW TO SUBMIT</a:t>
            </a:r>
          </a:p>
        </p:txBody>
      </p:sp>
      <p:sp>
        <p:nvSpPr>
          <p:cNvPr id="13" name="TextBox 12">
            <a:extLst>
              <a:ext uri="{FF2B5EF4-FFF2-40B4-BE49-F238E27FC236}">
                <a16:creationId xmlns:a16="http://schemas.microsoft.com/office/drawing/2014/main" id="{9693E612-1BAC-167A-0A06-83125C152C66}"/>
              </a:ext>
            </a:extLst>
          </p:cNvPr>
          <p:cNvSpPr txBox="1"/>
          <p:nvPr/>
        </p:nvSpPr>
        <p:spPr>
          <a:xfrm>
            <a:off x="1730062" y="3200400"/>
            <a:ext cx="573753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p:txBody>
      </p:sp>
    </p:spTree>
    <p:extLst>
      <p:ext uri="{BB962C8B-B14F-4D97-AF65-F5344CB8AC3E}">
        <p14:creationId xmlns:p14="http://schemas.microsoft.com/office/powerpoint/2010/main" val="3921047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F73264-44F3-9542-9639-5B825A4B7DAE}"/>
              </a:ext>
            </a:extLst>
          </p:cNvPr>
          <p:cNvSpPr txBox="1"/>
          <p:nvPr/>
        </p:nvSpPr>
        <p:spPr>
          <a:xfrm>
            <a:off x="457200" y="342900"/>
            <a:ext cx="11272838" cy="5724644"/>
          </a:xfrm>
          <a:prstGeom prst="rect">
            <a:avLst/>
          </a:prstGeom>
          <a:noFill/>
        </p:spPr>
        <p:txBody>
          <a:bodyPr wrap="square" rtlCol="0">
            <a:spAutoFit/>
          </a:bodyPr>
          <a:lstStyle/>
          <a:p>
            <a:pPr algn="ctr"/>
            <a:r>
              <a:rPr lang="en-US" sz="2400" b="1" dirty="0"/>
              <a:t>BENCHMARK RANKINGS</a:t>
            </a:r>
          </a:p>
          <a:p>
            <a:endParaRPr lang="en-US" dirty="0"/>
          </a:p>
          <a:p>
            <a:r>
              <a:rPr lang="en-US" dirty="0"/>
              <a:t>AS ALWAYS, BENCHMARK’S FIRM RANKINGS AIM TO FOCUS ON THE ELITE LEADERS IN THE LITIGATION MARKET. THEREFORE, WE USE A TWO-TIER RANKING SYSTEM.</a:t>
            </a:r>
          </a:p>
          <a:p>
            <a:endParaRPr lang="en-US" dirty="0"/>
          </a:p>
          <a:p>
            <a:endParaRPr lang="en-US" dirty="0"/>
          </a:p>
          <a:p>
            <a:pPr marL="285750" indent="-285750">
              <a:buFont typeface="Arial" panose="020B0604020202020204" pitchFamily="34" charset="0"/>
              <a:buChar char="•"/>
            </a:pPr>
            <a:r>
              <a:rPr lang="en-US" b="1" u="sng" dirty="0"/>
              <a:t>RECOMMENDED</a:t>
            </a:r>
            <a:r>
              <a:rPr lang="en-US" dirty="0"/>
              <a:t> – FIRMS THAT HAVE RECEIVED RECOGNITION AS LEADERS IN A PARTICULAR JURISDICTION OR PRACTICE AREA</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u="sng" dirty="0"/>
              <a:t>HIGHLY RECOMMENDED </a:t>
            </a:r>
            <a:r>
              <a:rPr lang="en-US" dirty="0"/>
              <a:t>– FIRMS THAT HAVE RECEIVED UNANIMOUS OR NEAR-UNANIMOUS RECOGNITION AS DOMINANT IN A PARTICULAR JURISDICTION OR PRACTICE AREA</a:t>
            </a:r>
          </a:p>
          <a:p>
            <a:pPr marL="285750" indent="-285750">
              <a:buFont typeface="Arial" panose="020B0604020202020204" pitchFamily="34" charset="0"/>
              <a:buChar char="•"/>
            </a:pPr>
            <a:endParaRPr lang="en-US" dirty="0"/>
          </a:p>
          <a:p>
            <a:r>
              <a:rPr lang="en-US" dirty="0"/>
              <a:t>SINCE WE ARE SPECIFICALLY FOCUSED ON LITIGATION AND DISPUTES, </a:t>
            </a:r>
            <a:r>
              <a:rPr lang="en-US" i="1" dirty="0"/>
              <a:t>SIZE DOESN’T ALWAYS MATTER</a:t>
            </a:r>
            <a:r>
              <a:rPr lang="en-US" dirty="0"/>
              <a:t>. SMALLER BOUTIQUE FIRMS CAN BE CONSIDERED DOMINANT IN THE LITIGATION COMMUNITY IN SOME JURISDICTIONS. LIKE ALL OF OUR FINDINGS, THESE ARE CONSTANTLY EVOLVING AND CAN CHANGE FROM YEAR TO YEAR.</a:t>
            </a:r>
          </a:p>
          <a:p>
            <a:pPr marL="285750" indent="-285750">
              <a:buFont typeface="Arial" panose="020B0604020202020204" pitchFamily="34" charset="0"/>
              <a:buChar char="•"/>
            </a:pPr>
            <a:endParaRPr lang="en-US" dirty="0"/>
          </a:p>
          <a:p>
            <a:endParaRPr lang="en-US" dirty="0"/>
          </a:p>
          <a:p>
            <a:endParaRPr lang="en-US" dirty="0"/>
          </a:p>
        </p:txBody>
      </p:sp>
    </p:spTree>
    <p:extLst>
      <p:ext uri="{BB962C8B-B14F-4D97-AF65-F5344CB8AC3E}">
        <p14:creationId xmlns:p14="http://schemas.microsoft.com/office/powerpoint/2010/main" val="1856637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D07473-17E8-C547-8423-885AA147CBE7}"/>
              </a:ext>
            </a:extLst>
          </p:cNvPr>
          <p:cNvSpPr txBox="1"/>
          <p:nvPr/>
        </p:nvSpPr>
        <p:spPr>
          <a:xfrm>
            <a:off x="1100138" y="328614"/>
            <a:ext cx="10129837" cy="4154984"/>
          </a:xfrm>
          <a:prstGeom prst="rect">
            <a:avLst/>
          </a:prstGeom>
          <a:noFill/>
        </p:spPr>
        <p:txBody>
          <a:bodyPr wrap="square" rtlCol="0">
            <a:spAutoFit/>
          </a:bodyPr>
          <a:lstStyle/>
          <a:p>
            <a:pPr algn="ctr"/>
            <a:r>
              <a:rPr lang="en-US" sz="2400" b="1" dirty="0"/>
              <a:t>LITIGATION STARS AND FUTURE STARS</a:t>
            </a:r>
          </a:p>
          <a:p>
            <a:endParaRPr lang="en-US" dirty="0"/>
          </a:p>
          <a:p>
            <a:pPr marL="285750" indent="-285750">
              <a:buFont typeface="Arial" panose="020B0604020202020204" pitchFamily="34" charset="0"/>
              <a:buChar char="•"/>
            </a:pPr>
            <a:r>
              <a:rPr lang="en-US" dirty="0"/>
              <a:t>LITIGATION STARS ARE THOSE INDIVIDUALS WHO HAVE BEEN ACKNOWLEDGED AS ESTABLISHED LEADERS IN SPECIFIC JURISDICTION(S) OR PRACTICE AREA(S)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FUTURE STARS ARE THOSE WHO ARE DEEMED LIKELY TO BE LITIGATION STARS WITHIN THE NEXT TWO TO THREE YEARS MAXIMUM</a:t>
            </a:r>
          </a:p>
          <a:p>
            <a:endParaRPr lang="en-US" dirty="0"/>
          </a:p>
          <a:p>
            <a:r>
              <a:rPr lang="en-US" dirty="0"/>
              <a:t>LITIGATION STARS AND FUTURE STARS ALL MUST BE OF PARTNER LEVEL. </a:t>
            </a:r>
          </a:p>
          <a:p>
            <a:endParaRPr lang="en-US" dirty="0"/>
          </a:p>
          <a:p>
            <a:pPr algn="ctr"/>
            <a:r>
              <a:rPr lang="en-US" sz="2400" b="1" dirty="0"/>
              <a:t>PRACTICE AREAS</a:t>
            </a:r>
          </a:p>
          <a:p>
            <a:pPr algn="ctr"/>
            <a:endParaRPr lang="en-US" dirty="0"/>
          </a:p>
          <a:p>
            <a:r>
              <a:rPr lang="en-US" i="1" dirty="0"/>
              <a:t>ANY</a:t>
            </a:r>
            <a:r>
              <a:rPr lang="en-US" dirty="0"/>
              <a:t> AREA OF LITIGATION IS FAIR GAME TO BE RECOGNIZED. THIS INCLUDES SMALLER, NICHE AREAS</a:t>
            </a:r>
          </a:p>
        </p:txBody>
      </p:sp>
    </p:spTree>
    <p:extLst>
      <p:ext uri="{BB962C8B-B14F-4D97-AF65-F5344CB8AC3E}">
        <p14:creationId xmlns:p14="http://schemas.microsoft.com/office/powerpoint/2010/main" val="26533152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EC1DE8-ECF4-3C43-A5D8-765A777155F4}"/>
              </a:ext>
            </a:extLst>
          </p:cNvPr>
          <p:cNvSpPr txBox="1"/>
          <p:nvPr/>
        </p:nvSpPr>
        <p:spPr>
          <a:xfrm>
            <a:off x="552450" y="500061"/>
            <a:ext cx="11087100" cy="4801314"/>
          </a:xfrm>
          <a:prstGeom prst="rect">
            <a:avLst/>
          </a:prstGeom>
          <a:noFill/>
        </p:spPr>
        <p:txBody>
          <a:bodyPr wrap="square" lIns="91440" tIns="45720" rIns="91440" bIns="45720" rtlCol="0" anchor="t">
            <a:spAutoFit/>
          </a:bodyPr>
          <a:lstStyle/>
          <a:p>
            <a:r>
              <a:rPr lang="en-US" dirty="0"/>
              <a:t>SPECIAL HONO(U)RS</a:t>
            </a:r>
          </a:p>
          <a:p>
            <a:endParaRPr lang="en-US" dirty="0"/>
          </a:p>
          <a:p>
            <a:r>
              <a:rPr lang="en-US" dirty="0"/>
              <a:t>TOP 50 TRIAL LAWYERS IN CANADA – </a:t>
            </a:r>
            <a:r>
              <a:rPr lang="en-US" sz="1400" dirty="0"/>
              <a:t>THE 50 LITIGATORS ACKNOWLEDGED THROUGHOUT THE COURSE OF THE RESEARCH FOR BENCHMARK CANADA 2025 AS BEING SPECIFICALLY NOTEWORTHY AS TRIAL LAWYERS. THIS LIST COVERS ALL JURISDICTIONS IN CANADA AND INCLUDES SEASONED PARTNERS AS WELL AS MORE RECENT ADDITIONS. INCLUDED AT PRESS TIME FOR BENCHMARK CANADA 2025.</a:t>
            </a:r>
          </a:p>
          <a:p>
            <a:endParaRPr lang="en-US" dirty="0"/>
          </a:p>
          <a:p>
            <a:r>
              <a:rPr lang="en-US" dirty="0"/>
              <a:t>TOP 100 WOMEN LITIGATORS IN CANADA – </a:t>
            </a:r>
            <a:r>
              <a:rPr lang="en-US" sz="1400" dirty="0"/>
              <a:t>THE 100 WOMEN LITIGATORS ACKNOWLEDGED THROUGHOUT THE COURSE OF THE RESEARCH FOR BENCHMARK CANADA 2025 AS BEING PARTICULARLY EXEMPLARY. THIS LIST COVERS ALL JURISDICTIONS IN CANADA AND INCLUDES SEASONED PARTNERS AS WELL AS MORE RECENT ADDITIONS. INCLUDED AS A COMPONENT OF THE US EDITION OF TOP 250 WOMEN IN LITIGATION AND GOES TO PRESS AT THAT TIME (SUMMER 2025)</a:t>
            </a:r>
          </a:p>
          <a:p>
            <a:endParaRPr lang="en-US" dirty="0"/>
          </a:p>
          <a:p>
            <a:r>
              <a:rPr lang="en-US" dirty="0"/>
              <a:t>TOP 40 AND UNDER LITIGATORS IN CANADA – </a:t>
            </a:r>
            <a:r>
              <a:rPr lang="en-US" sz="1400" dirty="0"/>
              <a:t>THE TOP LITIGATORS AGED 40 AND UNDER ACKNOWLEDGED THROUGHOUT THE COURSE OF THE RESEARCH FOR BENCHMARK CANADA 2025 AS BEING PARTICULARLY EXEMPLARY. THIS LIST COVERS ALL JURISDICTIONS IN CANADA AND ALL NOMINEES </a:t>
            </a:r>
            <a:r>
              <a:rPr lang="en-US" sz="1400" b="1" u="sng" dirty="0"/>
              <a:t>MUST</a:t>
            </a:r>
            <a:r>
              <a:rPr lang="en-US" sz="1400" b="1" dirty="0"/>
              <a:t> </a:t>
            </a:r>
            <a:r>
              <a:rPr lang="en-US" sz="1400" dirty="0"/>
              <a:t>CONFIRM DOB TO BE LISTED. INCLUDED AS A COMPONENT OF THE US EDITION OF 40 AND UNDER LIST AND GOES TO PRESS AT THAT TIME (SUMMER 2025.)</a:t>
            </a:r>
          </a:p>
          <a:p>
            <a:endParaRPr lang="en-US" dirty="0"/>
          </a:p>
          <a:p>
            <a:endParaRPr lang="en-US" dirty="0"/>
          </a:p>
          <a:p>
            <a:endParaRPr lang="en-US" dirty="0"/>
          </a:p>
        </p:txBody>
      </p:sp>
    </p:spTree>
    <p:extLst>
      <p:ext uri="{BB962C8B-B14F-4D97-AF65-F5344CB8AC3E}">
        <p14:creationId xmlns:p14="http://schemas.microsoft.com/office/powerpoint/2010/main" val="377880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C2978E-9E6F-474C-A07B-83FF70A93FCA}"/>
              </a:ext>
            </a:extLst>
          </p:cNvPr>
          <p:cNvSpPr txBox="1"/>
          <p:nvPr/>
        </p:nvSpPr>
        <p:spPr>
          <a:xfrm>
            <a:off x="1314451" y="557213"/>
            <a:ext cx="10044112" cy="4801314"/>
          </a:xfrm>
          <a:prstGeom prst="rect">
            <a:avLst/>
          </a:prstGeom>
          <a:noFill/>
        </p:spPr>
        <p:txBody>
          <a:bodyPr wrap="square" rtlCol="0">
            <a:spAutoFit/>
          </a:bodyPr>
          <a:lstStyle/>
          <a:p>
            <a:r>
              <a:rPr lang="en-US" b="1" u="sng" dirty="0"/>
              <a:t>INDIVIDUAL QUESTIONNAIRES – WHY WE SEND THEM AND WHAT WE GET FROM THEM</a:t>
            </a:r>
          </a:p>
          <a:p>
            <a:endParaRPr lang="en-US" dirty="0"/>
          </a:p>
          <a:p>
            <a:pPr marL="285750" indent="-285750">
              <a:buFont typeface="Arial" panose="020B0604020202020204" pitchFamily="34" charset="0"/>
              <a:buChar char="•"/>
            </a:pPr>
            <a:r>
              <a:rPr lang="en-US" dirty="0"/>
              <a:t>INDIVIDUAL QUESTIONNAIRES ALLOW US TO GET TO KNOW PARTNERS BETTER, ESPECIALLY IF WE NEVER GOT A CHANCE TO MEET OR INTERVIEW THEM, AND IN MANY INSTANCES ALLOW US TO ESTABLISH CONTACT AND POTENTIALLY BUILD RELATIONSHIPS WHERE WE MAY NORMALLY NOT HAVE BEEN ABLE TO DO SO.</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THEY ALSO ALLOW US TO MINE FOR ADDITIONAL DATA THAT HELPS US GAIN INSIGHT FROM PARTNERS – THEIR EXPERIENCES IN THE MARKET, THEIR RELATIONSHIPS WITH IN-HOUSE, ADDITIONAL CASES THEY MAY WANT TO DISCUSS (WHETHER OR NOT THEY WERE IN THE FIRM QUESTIONNAIRE), HOW BENCHMARK COULD FURTHER BE OF VALUE TO THEM, ETC.</a:t>
            </a:r>
          </a:p>
          <a:p>
            <a:endParaRPr lang="en-US" dirty="0"/>
          </a:p>
          <a:p>
            <a:r>
              <a:rPr lang="en-US" dirty="0"/>
              <a:t>THESE ARE SENT TO ALL PARTNERS DUE TO BE LISTED AS LITIGATION STARS ONCE WE HAVE ESTABLISHED OUR LIST. </a:t>
            </a:r>
            <a:r>
              <a:rPr lang="en-US" u="sng" dirty="0"/>
              <a:t>THEY ARE NOT MEANT TO BE ADDRESSED BY ANYONE IN THE BUSINESS DEVELOPMENT/MARKETING/COMMUNICATIONS CAPACITY. IF THE PARTNERS ARE NOT INTERESTED IN COMPLETING THEM, THEY CAN SIMPLY DISREGARD</a:t>
            </a:r>
            <a:r>
              <a:rPr lang="en-US" dirty="0"/>
              <a:t>.</a:t>
            </a:r>
          </a:p>
        </p:txBody>
      </p:sp>
    </p:spTree>
    <p:extLst>
      <p:ext uri="{BB962C8B-B14F-4D97-AF65-F5344CB8AC3E}">
        <p14:creationId xmlns:p14="http://schemas.microsoft.com/office/powerpoint/2010/main" val="1946148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07F258-CF56-E748-B463-F88A25EEB073}"/>
              </a:ext>
            </a:extLst>
          </p:cNvPr>
          <p:cNvSpPr txBox="1"/>
          <p:nvPr/>
        </p:nvSpPr>
        <p:spPr>
          <a:xfrm>
            <a:off x="1143000" y="471488"/>
            <a:ext cx="10186988" cy="3508653"/>
          </a:xfrm>
          <a:prstGeom prst="rect">
            <a:avLst/>
          </a:prstGeom>
          <a:noFill/>
        </p:spPr>
        <p:txBody>
          <a:bodyPr wrap="square" rtlCol="0">
            <a:spAutoFit/>
          </a:bodyPr>
          <a:lstStyle/>
          <a:p>
            <a:pPr algn="ctr"/>
            <a:r>
              <a:rPr lang="en-US" sz="2400" b="1" dirty="0"/>
              <a:t>WHY PARTICIPATE?</a:t>
            </a:r>
          </a:p>
          <a:p>
            <a:endParaRPr lang="en-US" dirty="0"/>
          </a:p>
          <a:p>
            <a:pPr marL="285750" indent="-285750">
              <a:buFont typeface="Arial" panose="020B0604020202020204" pitchFamily="34" charset="0"/>
              <a:buChar char="•"/>
            </a:pPr>
            <a:r>
              <a:rPr lang="en-US" dirty="0"/>
              <a:t>ENDORSEMENT FROM AN INDEPENDENT, JOURNALISTICALLY DRIVEN THIRD-PARTY RESOURCE THAT SPECIALIZES IN LITIGATION AND HAS BECOME A TRUSTED BRAND IN CANADA SINCE 2012</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CONNECTION TO LMG’S GLOBAL NETWORK</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OPPORTUNITIES TO BE RECOGNIZED FOR AWARDS, INVITED TO SPEAKING ENGAGEMENTS, INVITED TO PROVIDE THOUGHT LEADERSHIP FEATURES</a:t>
            </a:r>
          </a:p>
          <a:p>
            <a:endParaRPr lang="en-US" dirty="0"/>
          </a:p>
          <a:p>
            <a:endParaRPr lang="en-US" dirty="0"/>
          </a:p>
        </p:txBody>
      </p:sp>
    </p:spTree>
    <p:extLst>
      <p:ext uri="{BB962C8B-B14F-4D97-AF65-F5344CB8AC3E}">
        <p14:creationId xmlns:p14="http://schemas.microsoft.com/office/powerpoint/2010/main" val="3703818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7AE38B-102B-794D-BBA8-076E2221A30A}"/>
              </a:ext>
            </a:extLst>
          </p:cNvPr>
          <p:cNvSpPr txBox="1"/>
          <p:nvPr/>
        </p:nvSpPr>
        <p:spPr>
          <a:xfrm>
            <a:off x="879231" y="158206"/>
            <a:ext cx="10339754" cy="5509200"/>
          </a:xfrm>
          <a:prstGeom prst="rect">
            <a:avLst/>
          </a:prstGeom>
          <a:noFill/>
        </p:spPr>
        <p:txBody>
          <a:bodyPr wrap="square" rtlCol="0">
            <a:spAutoFit/>
          </a:bodyPr>
          <a:lstStyle/>
          <a:p>
            <a:pPr algn="ctr"/>
            <a:endParaRPr lang="en-US" sz="8800" dirty="0"/>
          </a:p>
          <a:p>
            <a:pPr algn="ctr"/>
            <a:r>
              <a:rPr lang="en-US" sz="8800" dirty="0"/>
              <a:t>Questions?</a:t>
            </a:r>
            <a:br>
              <a:rPr lang="en-US" sz="8800" dirty="0"/>
            </a:br>
            <a:r>
              <a:rPr lang="en-US" sz="8800" dirty="0"/>
              <a:t>Suggestions? </a:t>
            </a:r>
          </a:p>
          <a:p>
            <a:pPr algn="ctr"/>
            <a:r>
              <a:rPr lang="en-US" sz="8800" dirty="0"/>
              <a:t>We’re all ears! </a:t>
            </a:r>
          </a:p>
        </p:txBody>
      </p:sp>
    </p:spTree>
    <p:extLst>
      <p:ext uri="{BB962C8B-B14F-4D97-AF65-F5344CB8AC3E}">
        <p14:creationId xmlns:p14="http://schemas.microsoft.com/office/powerpoint/2010/main" val="4265669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flower&#10;&#10;Description automatically generated">
            <a:extLst>
              <a:ext uri="{FF2B5EF4-FFF2-40B4-BE49-F238E27FC236}">
                <a16:creationId xmlns:a16="http://schemas.microsoft.com/office/drawing/2014/main" id="{F9BA27FC-3009-8A4F-A367-B4FD36A8AE79}"/>
              </a:ext>
            </a:extLst>
          </p:cNvPr>
          <p:cNvPicPr>
            <a:picLocks noChangeAspect="1"/>
          </p:cNvPicPr>
          <p:nvPr/>
        </p:nvPicPr>
        <p:blipFill rotWithShape="1">
          <a:blip r:embed="rId3"/>
          <a:srcRect l="2128" r="-1" b="-1"/>
          <a:stretch/>
        </p:blipFill>
        <p:spPr>
          <a:xfrm>
            <a:off x="643467" y="643467"/>
            <a:ext cx="10905066" cy="5571066"/>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6258CB49-2443-B649-829A-72EF9FDEC5A4}"/>
                  </a:ext>
                </a:extLst>
              </p14:cNvPr>
              <p14:cNvContentPartPr/>
              <p14:nvPr/>
            </p14:nvContentPartPr>
            <p14:xfrm>
              <a:off x="6037560" y="3385507"/>
              <a:ext cx="137520" cy="785520"/>
            </p14:xfrm>
          </p:contentPart>
        </mc:Choice>
        <mc:Fallback xmlns="">
          <p:pic>
            <p:nvPicPr>
              <p:cNvPr id="4" name="Ink 3">
                <a:extLst>
                  <a:ext uri="{FF2B5EF4-FFF2-40B4-BE49-F238E27FC236}">
                    <a16:creationId xmlns:a16="http://schemas.microsoft.com/office/drawing/2014/main" id="{6258CB49-2443-B649-829A-72EF9FDEC5A4}"/>
                  </a:ext>
                </a:extLst>
              </p:cNvPr>
              <p:cNvPicPr/>
              <p:nvPr/>
            </p:nvPicPr>
            <p:blipFill>
              <a:blip r:embed="rId5"/>
              <a:stretch>
                <a:fillRect/>
              </a:stretch>
            </p:blipFill>
            <p:spPr>
              <a:xfrm>
                <a:off x="6022440" y="3370387"/>
                <a:ext cx="167760" cy="816120"/>
              </a:xfrm>
              <a:prstGeom prst="rect">
                <a:avLst/>
              </a:prstGeom>
            </p:spPr>
          </p:pic>
        </mc:Fallback>
      </mc:AlternateContent>
    </p:spTree>
    <p:extLst>
      <p:ext uri="{BB962C8B-B14F-4D97-AF65-F5344CB8AC3E}">
        <p14:creationId xmlns:p14="http://schemas.microsoft.com/office/powerpoint/2010/main" val="42440366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TotalTime>
  <Words>1308</Words>
  <Application>Microsoft Macintosh PowerPoint</Application>
  <PresentationFormat>Widescreen</PresentationFormat>
  <Paragraphs>132</Paragraphs>
  <Slides>14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Aptos Display</vt:lpstr>
      <vt:lpstr>Arial</vt:lpstr>
      <vt:lpstr>Calibri</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Rafalowich, Michael (US)</dc:creator>
  <cp:lastModifiedBy>Rafalowich, Michael (US)</cp:lastModifiedBy>
  <cp:revision>2</cp:revision>
  <dcterms:created xsi:type="dcterms:W3CDTF">2024-10-08T17:56:11Z</dcterms:created>
  <dcterms:modified xsi:type="dcterms:W3CDTF">2024-10-08T18:07:33Z</dcterms:modified>
</cp:coreProperties>
</file>